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62" r:id="rId3"/>
  </p:sldMasterIdLst>
  <p:notesMasterIdLst>
    <p:notesMasterId r:id="rId4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5" r:id="rId40"/>
    <p:sldId id="296" r:id="rId41"/>
    <p:sldId id="292" r:id="rId42"/>
    <p:sldId id="293" r:id="rId43"/>
    <p:sldId id="294"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cx8bom5y0kbs1iWoj5OfCbVyD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C6C2E7-15FD-4430-9F5F-E1DCFD59FEA7}">
  <a:tblStyle styleId="{6CC6C2E7-15FD-4430-9F5F-E1DCFD59FEA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1" name="Google Shape;3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7" name="Google Shape;3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 name="Google Shape;38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 name="Google Shape;3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1" name="Google Shape;4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1" name="Google Shape;42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0" name="Google Shape;43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8" name="Google Shape;4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0" name="Google Shape;45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9" name="Google Shape;45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9" name="Google Shape;4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3" name="Google Shape;48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3" name="Google Shape;49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2" name="Google Shape;50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0" name="Google Shape;51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1147cda0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21147cda06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1147cda06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21147cda069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147cda06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21147cda069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1147cda06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21147cda069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f5e9e27a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f5e9e27a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f5e9e27ac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f5e9e27ac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f5e9e27ac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f5e9e27ac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4" name="Google Shape;57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2" name="Google Shape;58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2" name="Google Shape;59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8"/>
        <p:cNvGrpSpPr/>
        <p:nvPr/>
      </p:nvGrpSpPr>
      <p:grpSpPr>
        <a:xfrm>
          <a:off x="0" y="0"/>
          <a:ext cx="0" cy="0"/>
          <a:chOff x="0" y="0"/>
          <a:chExt cx="0" cy="0"/>
        </a:xfrm>
      </p:grpSpPr>
      <p:sp>
        <p:nvSpPr>
          <p:cNvPr id="99" name="Google Shape;99;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sp>
        <p:nvSpPr>
          <p:cNvPr id="105" name="Google Shape;105;p4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7" name="Google Shape;10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sp>
        <p:nvSpPr>
          <p:cNvPr id="111" name="Google Shape;111;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3" name="Google Shape;113;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6"/>
        <p:cNvGrpSpPr/>
        <p:nvPr/>
      </p:nvGrpSpPr>
      <p:grpSpPr>
        <a:xfrm>
          <a:off x="0" y="0"/>
          <a:ext cx="0" cy="0"/>
          <a:chOff x="0" y="0"/>
          <a:chExt cx="0" cy="0"/>
        </a:xfrm>
      </p:grpSpPr>
      <p:sp>
        <p:nvSpPr>
          <p:cNvPr id="117" name="Google Shape;117;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3"/>
        <p:cNvGrpSpPr/>
        <p:nvPr/>
      </p:nvGrpSpPr>
      <p:grpSpPr>
        <a:xfrm>
          <a:off x="0" y="0"/>
          <a:ext cx="0" cy="0"/>
          <a:chOff x="0" y="0"/>
          <a:chExt cx="0" cy="0"/>
        </a:xfrm>
      </p:grpSpPr>
      <p:sp>
        <p:nvSpPr>
          <p:cNvPr id="124" name="Google Shape;124;p5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6" name="Google Shape;126;p5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5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8" name="Google Shape;128;p5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
        <p:nvSpPr>
          <p:cNvPr id="138" name="Google Shape;13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1"/>
        <p:cNvGrpSpPr/>
        <p:nvPr/>
      </p:nvGrpSpPr>
      <p:grpSpPr>
        <a:xfrm>
          <a:off x="0" y="0"/>
          <a:ext cx="0" cy="0"/>
          <a:chOff x="0" y="0"/>
          <a:chExt cx="0" cy="0"/>
        </a:xfrm>
      </p:grpSpPr>
      <p:sp>
        <p:nvSpPr>
          <p:cNvPr id="142" name="Google Shape;142;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5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4" name="Google Shape;144;p5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5" name="Google Shape;145;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8"/>
        <p:cNvGrpSpPr/>
        <p:nvPr/>
      </p:nvGrpSpPr>
      <p:grpSpPr>
        <a:xfrm>
          <a:off x="0" y="0"/>
          <a:ext cx="0" cy="0"/>
          <a:chOff x="0" y="0"/>
          <a:chExt cx="0" cy="0"/>
        </a:xfrm>
      </p:grpSpPr>
      <p:sp>
        <p:nvSpPr>
          <p:cNvPr id="149" name="Google Shape;149;p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56"/>
          <p:cNvSpPr>
            <a:spLocks noGrp="1"/>
          </p:cNvSpPr>
          <p:nvPr>
            <p:ph type="pic" idx="2"/>
          </p:nvPr>
        </p:nvSpPr>
        <p:spPr>
          <a:xfrm>
            <a:off x="5183188" y="987425"/>
            <a:ext cx="6172200" cy="4873625"/>
          </a:xfrm>
          <a:prstGeom prst="rect">
            <a:avLst/>
          </a:prstGeom>
          <a:noFill/>
          <a:ln>
            <a:noFill/>
          </a:ln>
        </p:spPr>
      </p:sp>
      <p:sp>
        <p:nvSpPr>
          <p:cNvPr id="151" name="Google Shape;151;p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2" name="Google Shape;152;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5"/>
        <p:cNvGrpSpPr/>
        <p:nvPr/>
      </p:nvGrpSpPr>
      <p:grpSpPr>
        <a:xfrm>
          <a:off x="0" y="0"/>
          <a:ext cx="0" cy="0"/>
          <a:chOff x="0" y="0"/>
          <a:chExt cx="0" cy="0"/>
        </a:xfrm>
      </p:grpSpPr>
      <p:sp>
        <p:nvSpPr>
          <p:cNvPr id="156" name="Google Shape;156;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5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1"/>
        <p:cNvGrpSpPr/>
        <p:nvPr/>
      </p:nvGrpSpPr>
      <p:grpSpPr>
        <a:xfrm>
          <a:off x="0" y="0"/>
          <a:ext cx="0" cy="0"/>
          <a:chOff x="0" y="0"/>
          <a:chExt cx="0" cy="0"/>
        </a:xfrm>
      </p:grpSpPr>
      <p:sp>
        <p:nvSpPr>
          <p:cNvPr id="162" name="Google Shape;162;p5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5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6"/>
          <p:cNvSpPr>
            <a:spLocks noGrp="1"/>
          </p:cNvSpPr>
          <p:nvPr>
            <p:ph type="pic" idx="2"/>
          </p:nvPr>
        </p:nvSpPr>
        <p:spPr>
          <a:xfrm>
            <a:off x="5183188" y="987425"/>
            <a:ext cx="6172200" cy="4873625"/>
          </a:xfrm>
          <a:prstGeom prst="rect">
            <a:avLst/>
          </a:prstGeom>
          <a:noFill/>
          <a:ln>
            <a:noFill/>
          </a:ln>
        </p:spPr>
      </p:sp>
      <p:sp>
        <p:nvSpPr>
          <p:cNvPr id="64" name="Google Shape;64;p4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sp>
        <p:nvSpPr>
          <p:cNvPr id="81" name="Google Shape;8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3" name="Google Shape;8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84" name="Google Shape;8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85" name="Google Shape;8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6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4" name="Google Shape;94;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sites.google.com/site/mecanismos1oima03sap2/elementos-de-maquinas/tipos-de-mecanismos" TargetMode="External"/><Relationship Id="rId3" Type="http://schemas.openxmlformats.org/officeDocument/2006/relationships/hyperlink" Target="https://www.industriasjaguar.com/es/productos/elevacion-traccion/poleas-manuales" TargetMode="External"/><Relationship Id="rId7" Type="http://schemas.openxmlformats.org/officeDocument/2006/relationships/hyperlink" Target="https://www.ingenierizando.com/maquinas-y-mecanismos/biela-manivel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pirhua.udep.edu.pe/bitstream/handle/11042/1278/IME_138.pdf?sequence=1&amp;isAllowed=y" TargetMode="External"/><Relationship Id="rId5" Type="http://schemas.openxmlformats.org/officeDocument/2006/relationships/hyperlink" Target="https://studylib.es/doc/5678132/ficha-t%C3%A9cnica--tornillos--tuercas-y-arandelas" TargetMode="External"/><Relationship Id="rId4" Type="http://schemas.openxmlformats.org/officeDocument/2006/relationships/hyperlink" Target="https://www.galleton.net/index.php/es/libros-pdf/libros-de-ingenieria/item/19194-manual-de-engranajes-diseno-manufactura-y-aplicacion-pdf-darle-w-dudle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git/git_intro.asp?remote=github"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gitbranching.js.org/?locale=es_AR"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git-school.github.io/visualizing-git/#free-remot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choosealicense.com/appendix/"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hyperlink" Target="https://upcommons.upc.edu/bitstream/handle/2099/5463/Article04.pdf?sequence=1&amp;isAllowed=y"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artesanialatina.net/es/hilos-de-algodon/2330-hilo-de-algodon-crudo-para-modelismo-diametro-0-15-mm-largo-40-metros-8421426088014.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0.jp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tuplasa.com.mx/productos.php"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83.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18" Type="http://schemas.openxmlformats.org/officeDocument/2006/relationships/image" Target="../media/image20.gif"/><Relationship Id="rId3" Type="http://schemas.openxmlformats.org/officeDocument/2006/relationships/image" Target="../media/image5.jp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jpg"/><Relationship Id="rId17" Type="http://schemas.openxmlformats.org/officeDocument/2006/relationships/image" Target="../media/image19.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png"/><Relationship Id="rId24" Type="http://schemas.openxmlformats.org/officeDocument/2006/relationships/image" Target="../media/image26.jp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g"/><Relationship Id="rId3" Type="http://schemas.openxmlformats.org/officeDocument/2006/relationships/image" Target="../media/image27.png"/><Relationship Id="rId7" Type="http://schemas.openxmlformats.org/officeDocument/2006/relationships/image" Target="../media/image31.jpg"/><Relationship Id="rId12" Type="http://schemas.openxmlformats.org/officeDocument/2006/relationships/image" Target="../media/image36.jpg"/><Relationship Id="rId17" Type="http://schemas.openxmlformats.org/officeDocument/2006/relationships/image" Target="../media/image41.jpg"/><Relationship Id="rId2" Type="http://schemas.openxmlformats.org/officeDocument/2006/relationships/notesSlide" Target="../notesSlides/notesSlide8.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jpg"/><Relationship Id="rId4" Type="http://schemas.openxmlformats.org/officeDocument/2006/relationships/image" Target="../media/image28.png"/><Relationship Id="rId9" Type="http://schemas.openxmlformats.org/officeDocument/2006/relationships/image" Target="../media/image33.jpg"/><Relationship Id="rId14" Type="http://schemas.openxmlformats.org/officeDocument/2006/relationships/image" Target="../media/image38.jpg"/></Relationships>
</file>

<file path=ppt/slides/_rels/slide9.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Diseño de mecanismos por computadora. </a:t>
            </a:r>
            <a:endParaRPr/>
          </a:p>
        </p:txBody>
      </p:sp>
      <p:sp>
        <p:nvSpPr>
          <p:cNvPr id="172" name="Google Shape;172;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Rodolfo Villalobos Martínez</a:t>
            </a:r>
            <a:endParaRPr/>
          </a:p>
          <a:p>
            <a:pPr marL="0" lvl="0" indent="0" algn="ctr" rtl="0">
              <a:lnSpc>
                <a:spcPct val="90000"/>
              </a:lnSpc>
              <a:spcBef>
                <a:spcPts val="1000"/>
              </a:spcBef>
              <a:spcAft>
                <a:spcPts val="0"/>
              </a:spcAft>
              <a:buClr>
                <a:schemeClr val="dk1"/>
              </a:buClr>
              <a:buSzPts val="2400"/>
              <a:buNone/>
            </a:pPr>
            <a:r>
              <a:rPr lang="en-US"/>
              <a:t>01/2023</a:t>
            </a:r>
            <a:endParaRPr/>
          </a:p>
        </p:txBody>
      </p:sp>
      <p:sp>
        <p:nvSpPr>
          <p:cNvPr id="173" name="Google Shape;173;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174" name="Google Shape;174;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Manual de diseño (formulas)</a:t>
            </a:r>
            <a:endParaRPr/>
          </a:p>
        </p:txBody>
      </p:sp>
      <p:sp>
        <p:nvSpPr>
          <p:cNvPr id="339" name="Google Shape;339;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Poleas: </a:t>
            </a:r>
            <a:r>
              <a:rPr lang="en-US" sz="2000" u="sng">
                <a:solidFill>
                  <a:schemeClr val="hlink"/>
                </a:solidFill>
                <a:hlinkClick r:id="rId3"/>
              </a:rPr>
              <a:t>https://www.industriasjaguar.com/es/productos/elevacion-traccion/poleas-manuales</a:t>
            </a:r>
            <a:endParaRPr sz="2000"/>
          </a:p>
          <a:p>
            <a:pPr marL="228600" lvl="0" indent="-228600" algn="l" rtl="0">
              <a:lnSpc>
                <a:spcPct val="90000"/>
              </a:lnSpc>
              <a:spcBef>
                <a:spcPts val="1000"/>
              </a:spcBef>
              <a:spcAft>
                <a:spcPts val="0"/>
              </a:spcAft>
              <a:buClr>
                <a:schemeClr val="dk1"/>
              </a:buClr>
              <a:buSzPts val="2000"/>
              <a:buChar char="•"/>
            </a:pPr>
            <a:r>
              <a:rPr lang="en-US" sz="2000"/>
              <a:t>Engranajes: </a:t>
            </a:r>
            <a:r>
              <a:rPr lang="en-US" sz="2000" u="sng">
                <a:solidFill>
                  <a:schemeClr val="hlink"/>
                </a:solidFill>
                <a:hlinkClick r:id="rId4"/>
              </a:rPr>
              <a:t>Manual de Engranajes Diseño, Manufactura y Aplicación (PDF) - Darle W. Dudley. (galleton.net)</a:t>
            </a:r>
            <a:endParaRPr sz="2000"/>
          </a:p>
          <a:p>
            <a:pPr marL="228600" lvl="0" indent="-228600" algn="l" rtl="0">
              <a:lnSpc>
                <a:spcPct val="90000"/>
              </a:lnSpc>
              <a:spcBef>
                <a:spcPts val="1000"/>
              </a:spcBef>
              <a:spcAft>
                <a:spcPts val="0"/>
              </a:spcAft>
              <a:buClr>
                <a:schemeClr val="dk1"/>
              </a:buClr>
              <a:buSzPts val="2000"/>
              <a:buChar char="•"/>
            </a:pPr>
            <a:r>
              <a:rPr lang="en-US" sz="2000"/>
              <a:t>Tornillos: </a:t>
            </a:r>
            <a:r>
              <a:rPr lang="en-US" sz="2000" u="sng">
                <a:solidFill>
                  <a:schemeClr val="hlink"/>
                </a:solidFill>
                <a:hlinkClick r:id="rId5"/>
              </a:rPr>
              <a:t>Ficha Técnica: Tornillos, tuercas y arandelas (studylib.es)</a:t>
            </a:r>
            <a:endParaRPr sz="2000"/>
          </a:p>
          <a:p>
            <a:pPr marL="228600" lvl="0" indent="-228600" algn="l" rtl="0">
              <a:lnSpc>
                <a:spcPct val="90000"/>
              </a:lnSpc>
              <a:spcBef>
                <a:spcPts val="1000"/>
              </a:spcBef>
              <a:spcAft>
                <a:spcPts val="0"/>
              </a:spcAft>
              <a:buClr>
                <a:schemeClr val="dk1"/>
              </a:buClr>
              <a:buSzPts val="2000"/>
              <a:buChar char="•"/>
            </a:pPr>
            <a:r>
              <a:rPr lang="en-US" sz="2000"/>
              <a:t>Levas:</a:t>
            </a:r>
            <a:r>
              <a:rPr lang="en-US" sz="2000" u="sng">
                <a:solidFill>
                  <a:schemeClr val="hlink"/>
                </a:solidFill>
                <a:hlinkClick r:id="rId6"/>
              </a:rPr>
              <a:t>(Microsoft Word - 1. Car\341tula, dedicatoria, pr\363logo, resumen, \355ndice) (udep.edu.pe)</a:t>
            </a:r>
            <a:endParaRPr sz="2000"/>
          </a:p>
          <a:p>
            <a:pPr marL="228600" lvl="0" indent="-228600" algn="l" rtl="0">
              <a:lnSpc>
                <a:spcPct val="90000"/>
              </a:lnSpc>
              <a:spcBef>
                <a:spcPts val="1000"/>
              </a:spcBef>
              <a:spcAft>
                <a:spcPts val="0"/>
              </a:spcAft>
              <a:buClr>
                <a:schemeClr val="dk1"/>
              </a:buClr>
              <a:buSzPts val="2000"/>
              <a:buChar char="•"/>
            </a:pPr>
            <a:r>
              <a:rPr lang="en-US" sz="2000"/>
              <a:t>Biela-Manivela: </a:t>
            </a:r>
            <a:r>
              <a:rPr lang="en-US" sz="2000" u="sng">
                <a:solidFill>
                  <a:schemeClr val="hlink"/>
                </a:solidFill>
                <a:hlinkClick r:id="rId7"/>
              </a:rPr>
              <a:t>▷ Mecanismo biela-manivela: qué es, aplicaciones, fórmula... (ingenierizando.com)</a:t>
            </a:r>
            <a:endParaRPr/>
          </a:p>
          <a:p>
            <a:pPr marL="228600" lvl="0" indent="-228600" algn="l" rtl="0">
              <a:lnSpc>
                <a:spcPct val="90000"/>
              </a:lnSpc>
              <a:spcBef>
                <a:spcPts val="1000"/>
              </a:spcBef>
              <a:spcAft>
                <a:spcPts val="0"/>
              </a:spcAft>
              <a:buClr>
                <a:schemeClr val="dk1"/>
              </a:buClr>
              <a:buSzPts val="2000"/>
              <a:buChar char="•"/>
            </a:pPr>
            <a:r>
              <a:rPr lang="en-US" sz="2000"/>
              <a:t>Tipos de mecanismos: </a:t>
            </a:r>
            <a:r>
              <a:rPr lang="en-US" sz="2000" u="sng">
                <a:solidFill>
                  <a:schemeClr val="hlink"/>
                </a:solidFill>
                <a:hlinkClick r:id="rId8"/>
              </a:rPr>
              <a:t>https://sites.google.com/site/mecanismos1oima03sap2/elementos-de-maquinas/tipos-de-mecanismos</a:t>
            </a:r>
            <a:endParaRPr sz="2000"/>
          </a:p>
          <a:p>
            <a:pPr marL="228600" lvl="0" indent="-101600" algn="l" rtl="0">
              <a:lnSpc>
                <a:spcPct val="90000"/>
              </a:lnSpc>
              <a:spcBef>
                <a:spcPts val="1000"/>
              </a:spcBef>
              <a:spcAft>
                <a:spcPts val="0"/>
              </a:spcAft>
              <a:buClr>
                <a:schemeClr val="dk1"/>
              </a:buClr>
              <a:buSzPts val="2000"/>
              <a:buNone/>
            </a:pPr>
            <a:endParaRPr sz="2000"/>
          </a:p>
        </p:txBody>
      </p:sp>
      <p:sp>
        <p:nvSpPr>
          <p:cNvPr id="340" name="Google Shape;34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341" name="Google Shape;34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¿Qué es Git?</a:t>
            </a:r>
            <a:endParaRPr/>
          </a:p>
          <a:p>
            <a:pPr marL="0" lvl="0" indent="0" algn="l" rtl="0">
              <a:lnSpc>
                <a:spcPct val="90000"/>
              </a:lnSpc>
              <a:spcBef>
                <a:spcPts val="0"/>
              </a:spcBef>
              <a:spcAft>
                <a:spcPts val="0"/>
              </a:spcAft>
              <a:buClr>
                <a:schemeClr val="dk1"/>
              </a:buClr>
              <a:buSzPts val="4400"/>
              <a:buFont typeface="Calibri"/>
              <a:buNone/>
            </a:pPr>
            <a:endParaRPr/>
          </a:p>
        </p:txBody>
      </p:sp>
      <p:sp>
        <p:nvSpPr>
          <p:cNvPr id="347" name="Google Shape;347;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Git es un popular sistema de control de versiones. Fue creado por Linus Torvalds en 2005, y ha sido mantenido por Junio Hamano desde entonces.</a:t>
            </a:r>
            <a:endParaRPr/>
          </a:p>
          <a:p>
            <a:pPr marL="228600" lvl="0" indent="-228600" algn="l" rtl="0">
              <a:lnSpc>
                <a:spcPct val="90000"/>
              </a:lnSpc>
              <a:spcBef>
                <a:spcPts val="1000"/>
              </a:spcBef>
              <a:spcAft>
                <a:spcPts val="0"/>
              </a:spcAft>
              <a:buClr>
                <a:schemeClr val="dk1"/>
              </a:buClr>
              <a:buSzPts val="2800"/>
              <a:buChar char="•"/>
            </a:pPr>
            <a:r>
              <a:rPr lang="en-US"/>
              <a:t>Se utiliza para:</a:t>
            </a:r>
            <a:endParaRPr/>
          </a:p>
          <a:p>
            <a:pPr marL="228600" lvl="0" indent="-228600" algn="l" rtl="0">
              <a:lnSpc>
                <a:spcPct val="90000"/>
              </a:lnSpc>
              <a:spcBef>
                <a:spcPts val="1000"/>
              </a:spcBef>
              <a:spcAft>
                <a:spcPts val="0"/>
              </a:spcAft>
              <a:buClr>
                <a:schemeClr val="dk1"/>
              </a:buClr>
              <a:buSzPts val="2800"/>
              <a:buChar char="•"/>
            </a:pPr>
            <a:r>
              <a:rPr lang="en-US"/>
              <a:t>Seguimiento de cambios en el código</a:t>
            </a:r>
            <a:endParaRPr/>
          </a:p>
          <a:p>
            <a:pPr marL="228600" lvl="0" indent="-228600" algn="l" rtl="0">
              <a:lnSpc>
                <a:spcPct val="90000"/>
              </a:lnSpc>
              <a:spcBef>
                <a:spcPts val="1000"/>
              </a:spcBef>
              <a:spcAft>
                <a:spcPts val="0"/>
              </a:spcAft>
              <a:buClr>
                <a:schemeClr val="dk1"/>
              </a:buClr>
              <a:buSzPts val="2800"/>
              <a:buChar char="•"/>
            </a:pPr>
            <a:r>
              <a:rPr lang="en-US"/>
              <a:t>Seguimiento de quién realizó cambios</a:t>
            </a:r>
            <a:endParaRPr/>
          </a:p>
          <a:p>
            <a:pPr marL="228600" lvl="0" indent="-228600" algn="l" rtl="0">
              <a:lnSpc>
                <a:spcPct val="90000"/>
              </a:lnSpc>
              <a:spcBef>
                <a:spcPts val="1000"/>
              </a:spcBef>
              <a:spcAft>
                <a:spcPts val="0"/>
              </a:spcAft>
              <a:buClr>
                <a:schemeClr val="dk1"/>
              </a:buClr>
              <a:buSzPts val="2800"/>
              <a:buChar char="•"/>
            </a:pPr>
            <a:r>
              <a:rPr lang="en-US"/>
              <a:t>Colaboración de codificación</a:t>
            </a:r>
            <a:endParaRPr/>
          </a:p>
          <a:p>
            <a:pPr marL="228600" lvl="0" indent="-50800" algn="l" rtl="0">
              <a:lnSpc>
                <a:spcPct val="90000"/>
              </a:lnSpc>
              <a:spcBef>
                <a:spcPts val="1000"/>
              </a:spcBef>
              <a:spcAft>
                <a:spcPts val="0"/>
              </a:spcAft>
              <a:buClr>
                <a:schemeClr val="dk1"/>
              </a:buClr>
              <a:buSzPts val="2800"/>
              <a:buNone/>
            </a:pPr>
            <a:endParaRPr/>
          </a:p>
        </p:txBody>
      </p:sp>
      <p:sp>
        <p:nvSpPr>
          <p:cNvPr id="348" name="Google Shape;34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349" name="Google Shape;34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350" name="Google Shape;350;p11"/>
          <p:cNvSpPr txBox="1"/>
          <p:nvPr/>
        </p:nvSpPr>
        <p:spPr>
          <a:xfrm>
            <a:off x="4042144" y="5566144"/>
            <a:ext cx="59506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Introducción a Git y GitHub (w3schools.com)</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¿Qué hace Git?</a:t>
            </a:r>
            <a:endParaRPr/>
          </a:p>
        </p:txBody>
      </p:sp>
      <p:sp>
        <p:nvSpPr>
          <p:cNvPr id="356" name="Google Shape;35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¿Qué hace Git?</a:t>
            </a:r>
            <a:endParaRPr/>
          </a:p>
          <a:p>
            <a:pPr marL="228600" lvl="0" indent="-228600" algn="l" rtl="0">
              <a:lnSpc>
                <a:spcPct val="90000"/>
              </a:lnSpc>
              <a:spcBef>
                <a:spcPts val="1000"/>
              </a:spcBef>
              <a:spcAft>
                <a:spcPts val="0"/>
              </a:spcAft>
              <a:buClr>
                <a:schemeClr val="dk1"/>
              </a:buClr>
              <a:buSzPts val="2800"/>
              <a:buChar char="•"/>
            </a:pPr>
            <a:r>
              <a:rPr lang="en-US"/>
              <a:t>Administrar proyectos con </a:t>
            </a:r>
            <a:r>
              <a:rPr lang="en-US" b="1"/>
              <a:t>repositorios</a:t>
            </a:r>
            <a:endParaRPr/>
          </a:p>
          <a:p>
            <a:pPr marL="228600" lvl="0" indent="-228600" algn="l" rtl="0">
              <a:lnSpc>
                <a:spcPct val="90000"/>
              </a:lnSpc>
              <a:spcBef>
                <a:spcPts val="1000"/>
              </a:spcBef>
              <a:spcAft>
                <a:spcPts val="0"/>
              </a:spcAft>
              <a:buClr>
                <a:schemeClr val="dk1"/>
              </a:buClr>
              <a:buSzPts val="2800"/>
              <a:buChar char="•"/>
            </a:pPr>
            <a:r>
              <a:rPr lang="en-US" b="1"/>
              <a:t>Clonar</a:t>
            </a:r>
            <a:r>
              <a:rPr lang="en-US"/>
              <a:t> un proyecto para trabajar en una copia local</a:t>
            </a:r>
            <a:endParaRPr/>
          </a:p>
          <a:p>
            <a:pPr marL="228600" lvl="0" indent="-228600" algn="l" rtl="0">
              <a:lnSpc>
                <a:spcPct val="90000"/>
              </a:lnSpc>
              <a:spcBef>
                <a:spcPts val="1000"/>
              </a:spcBef>
              <a:spcAft>
                <a:spcPts val="0"/>
              </a:spcAft>
              <a:buClr>
                <a:schemeClr val="dk1"/>
              </a:buClr>
              <a:buSzPts val="2800"/>
              <a:buChar char="•"/>
            </a:pPr>
            <a:r>
              <a:rPr lang="en-US"/>
              <a:t>Controle y realice un seguimiento de los cambios con </a:t>
            </a:r>
            <a:r>
              <a:rPr lang="en-US" b="1"/>
              <a:t>En modo provisional</a:t>
            </a:r>
            <a:r>
              <a:rPr lang="en-US"/>
              <a:t> y </a:t>
            </a:r>
            <a:r>
              <a:rPr lang="en-US" b="1"/>
              <a:t>Confirmación</a:t>
            </a:r>
            <a:endParaRPr/>
          </a:p>
          <a:p>
            <a:pPr marL="228600" lvl="0" indent="-228600" algn="l" rtl="0">
              <a:lnSpc>
                <a:spcPct val="90000"/>
              </a:lnSpc>
              <a:spcBef>
                <a:spcPts val="1000"/>
              </a:spcBef>
              <a:spcAft>
                <a:spcPts val="0"/>
              </a:spcAft>
              <a:buClr>
                <a:schemeClr val="dk1"/>
              </a:buClr>
              <a:buSzPts val="2800"/>
              <a:buChar char="•"/>
            </a:pPr>
            <a:r>
              <a:rPr lang="en-US" b="1"/>
              <a:t>Bifurcar</a:t>
            </a:r>
            <a:r>
              <a:rPr lang="en-US"/>
              <a:t> y </a:t>
            </a:r>
            <a:r>
              <a:rPr lang="en-US" b="1"/>
              <a:t>combinar</a:t>
            </a:r>
            <a:r>
              <a:rPr lang="en-US"/>
              <a:t> para permitir el trabajo en diferentes partes y versiones de un proyecto</a:t>
            </a:r>
            <a:endParaRPr/>
          </a:p>
          <a:p>
            <a:pPr marL="228600" lvl="0" indent="-228600" algn="l" rtl="0">
              <a:lnSpc>
                <a:spcPct val="90000"/>
              </a:lnSpc>
              <a:spcBef>
                <a:spcPts val="1000"/>
              </a:spcBef>
              <a:spcAft>
                <a:spcPts val="0"/>
              </a:spcAft>
              <a:buClr>
                <a:schemeClr val="dk1"/>
              </a:buClr>
              <a:buSzPts val="2800"/>
              <a:buChar char="•"/>
            </a:pPr>
            <a:r>
              <a:rPr lang="en-US" b="1"/>
              <a:t>Extraer</a:t>
            </a:r>
            <a:r>
              <a:rPr lang="en-US"/>
              <a:t> la versión más reciente del proyecto en una copia local</a:t>
            </a:r>
            <a:endParaRPr/>
          </a:p>
          <a:p>
            <a:pPr marL="228600" lvl="0" indent="-228600" algn="l" rtl="0">
              <a:lnSpc>
                <a:spcPct val="90000"/>
              </a:lnSpc>
              <a:spcBef>
                <a:spcPts val="1000"/>
              </a:spcBef>
              <a:spcAft>
                <a:spcPts val="0"/>
              </a:spcAft>
              <a:buClr>
                <a:schemeClr val="dk1"/>
              </a:buClr>
              <a:buSzPts val="2800"/>
              <a:buChar char="•"/>
            </a:pPr>
            <a:r>
              <a:rPr lang="en-US" b="1"/>
              <a:t>Insertar</a:t>
            </a:r>
            <a:r>
              <a:rPr lang="en-US"/>
              <a:t> actualizaciones locales en el proyecto principal</a:t>
            </a:r>
            <a:endParaRPr/>
          </a:p>
          <a:p>
            <a:pPr marL="228600" lvl="0" indent="-50800" algn="l" rtl="0">
              <a:lnSpc>
                <a:spcPct val="90000"/>
              </a:lnSpc>
              <a:spcBef>
                <a:spcPts val="1000"/>
              </a:spcBef>
              <a:spcAft>
                <a:spcPts val="0"/>
              </a:spcAft>
              <a:buClr>
                <a:schemeClr val="dk1"/>
              </a:buClr>
              <a:buSzPts val="2800"/>
              <a:buNone/>
            </a:pPr>
            <a:endParaRPr/>
          </a:p>
        </p:txBody>
      </p:sp>
      <p:sp>
        <p:nvSpPr>
          <p:cNvPr id="357" name="Google Shape;35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358" name="Google Shape;35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Trabajar con Git</a:t>
            </a:r>
            <a:endParaRPr/>
          </a:p>
          <a:p>
            <a:pPr marL="0" lvl="0" indent="0" algn="l" rtl="0">
              <a:lnSpc>
                <a:spcPct val="90000"/>
              </a:lnSpc>
              <a:spcBef>
                <a:spcPts val="0"/>
              </a:spcBef>
              <a:spcAft>
                <a:spcPts val="0"/>
              </a:spcAft>
              <a:buClr>
                <a:schemeClr val="dk1"/>
              </a:buClr>
              <a:buSzPts val="4400"/>
              <a:buFont typeface="Calibri"/>
              <a:buNone/>
            </a:pPr>
            <a:endParaRPr/>
          </a:p>
        </p:txBody>
      </p:sp>
      <p:sp>
        <p:nvSpPr>
          <p:cNvPr id="364" name="Google Shape;364;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Inicializar Git en una carpeta, convirtiéndolo en un </a:t>
            </a:r>
            <a:r>
              <a:rPr lang="en-US" b="1"/>
              <a:t>repositorio</a:t>
            </a:r>
            <a:endParaRPr/>
          </a:p>
          <a:p>
            <a:pPr marL="228600" lvl="0" indent="-228600" algn="l" rtl="0">
              <a:lnSpc>
                <a:spcPct val="90000"/>
              </a:lnSpc>
              <a:spcBef>
                <a:spcPts val="1000"/>
              </a:spcBef>
              <a:spcAft>
                <a:spcPts val="0"/>
              </a:spcAft>
              <a:buClr>
                <a:schemeClr val="dk1"/>
              </a:buClr>
              <a:buSzPct val="100000"/>
              <a:buChar char="•"/>
            </a:pPr>
            <a:r>
              <a:rPr lang="en-US"/>
              <a:t>Git ahora crea una carpeta oculta para realizar un seguimiento de los cambios en esa carpeta</a:t>
            </a:r>
            <a:endParaRPr/>
          </a:p>
          <a:p>
            <a:pPr marL="228600" lvl="0" indent="-228600" algn="l" rtl="0">
              <a:lnSpc>
                <a:spcPct val="90000"/>
              </a:lnSpc>
              <a:spcBef>
                <a:spcPts val="1000"/>
              </a:spcBef>
              <a:spcAft>
                <a:spcPts val="0"/>
              </a:spcAft>
              <a:buClr>
                <a:schemeClr val="dk1"/>
              </a:buClr>
              <a:buSzPct val="100000"/>
              <a:buChar char="•"/>
            </a:pPr>
            <a:r>
              <a:rPr lang="en-US"/>
              <a:t>Cuando un archivo se cambia, agrega o elimina, se considera </a:t>
            </a:r>
            <a:r>
              <a:rPr lang="en-US" b="1"/>
              <a:t>modificado</a:t>
            </a:r>
            <a:endParaRPr/>
          </a:p>
          <a:p>
            <a:pPr marL="228600" lvl="0" indent="-228600" algn="l" rtl="0">
              <a:lnSpc>
                <a:spcPct val="90000"/>
              </a:lnSpc>
              <a:spcBef>
                <a:spcPts val="1000"/>
              </a:spcBef>
              <a:spcAft>
                <a:spcPts val="0"/>
              </a:spcAft>
              <a:buClr>
                <a:schemeClr val="dk1"/>
              </a:buClr>
              <a:buSzPct val="100000"/>
              <a:buChar char="•"/>
            </a:pPr>
            <a:r>
              <a:rPr lang="en-US"/>
              <a:t>Seleccione los archivos modificados que desea </a:t>
            </a:r>
            <a:r>
              <a:rPr lang="en-US" b="1"/>
              <a:t>organizar</a:t>
            </a:r>
            <a:endParaRPr/>
          </a:p>
          <a:p>
            <a:pPr marL="228600" lvl="0" indent="-228600" algn="l" rtl="0">
              <a:lnSpc>
                <a:spcPct val="90000"/>
              </a:lnSpc>
              <a:spcBef>
                <a:spcPts val="1000"/>
              </a:spcBef>
              <a:spcAft>
                <a:spcPts val="0"/>
              </a:spcAft>
              <a:buClr>
                <a:schemeClr val="dk1"/>
              </a:buClr>
              <a:buSzPct val="100000"/>
              <a:buChar char="•"/>
            </a:pPr>
            <a:r>
              <a:rPr lang="en-US"/>
              <a:t>Los archivos </a:t>
            </a:r>
            <a:r>
              <a:rPr lang="en-US" b="1"/>
              <a:t>preconfigurados</a:t>
            </a:r>
            <a:r>
              <a:rPr lang="en-US"/>
              <a:t> son </a:t>
            </a:r>
            <a:r>
              <a:rPr lang="en-US" b="1"/>
              <a:t>confirmados</a:t>
            </a:r>
            <a:r>
              <a:rPr lang="en-US"/>
              <a:t>, lo que solicita a Git que almacene una instantánea </a:t>
            </a:r>
            <a:r>
              <a:rPr lang="en-US" b="1"/>
              <a:t>permanente</a:t>
            </a:r>
            <a:r>
              <a:rPr lang="en-US"/>
              <a:t> de los archivos</a:t>
            </a:r>
            <a:endParaRPr/>
          </a:p>
          <a:p>
            <a:pPr marL="228600" lvl="0" indent="-228600" algn="l" rtl="0">
              <a:lnSpc>
                <a:spcPct val="90000"/>
              </a:lnSpc>
              <a:spcBef>
                <a:spcPts val="1000"/>
              </a:spcBef>
              <a:spcAft>
                <a:spcPts val="0"/>
              </a:spcAft>
              <a:buClr>
                <a:schemeClr val="dk1"/>
              </a:buClr>
              <a:buSzPct val="100000"/>
              <a:buChar char="•"/>
            </a:pPr>
            <a:r>
              <a:rPr lang="en-US"/>
              <a:t>Git le permite ver el historial completo de cada confirmación.</a:t>
            </a:r>
            <a:endParaRPr/>
          </a:p>
          <a:p>
            <a:pPr marL="228600" lvl="0" indent="-228600" algn="l" rtl="0">
              <a:lnSpc>
                <a:spcPct val="90000"/>
              </a:lnSpc>
              <a:spcBef>
                <a:spcPts val="1000"/>
              </a:spcBef>
              <a:spcAft>
                <a:spcPts val="0"/>
              </a:spcAft>
              <a:buClr>
                <a:schemeClr val="dk1"/>
              </a:buClr>
              <a:buSzPct val="100000"/>
              <a:buChar char="•"/>
            </a:pPr>
            <a:r>
              <a:rPr lang="en-US"/>
              <a:t>Puede volver a cualquier confirmación anterior.</a:t>
            </a:r>
            <a:endParaRPr/>
          </a:p>
          <a:p>
            <a:pPr marL="228600" lvl="0" indent="-228600" algn="l" rtl="0">
              <a:lnSpc>
                <a:spcPct val="90000"/>
              </a:lnSpc>
              <a:spcBef>
                <a:spcPts val="1000"/>
              </a:spcBef>
              <a:spcAft>
                <a:spcPts val="0"/>
              </a:spcAft>
              <a:buClr>
                <a:schemeClr val="dk1"/>
              </a:buClr>
              <a:buSzPct val="100000"/>
              <a:buChar char="•"/>
            </a:pPr>
            <a:r>
              <a:rPr lang="en-US"/>
              <a:t>Git no almacena una copia separada de cada archivo en cada confirmación, ¡pero realiza un seguimiento de los cambios realizados en cada confirmación!</a:t>
            </a:r>
            <a:endParaRPr/>
          </a:p>
          <a:p>
            <a:pPr marL="228600" lvl="0" indent="-64135" algn="l" rtl="0">
              <a:lnSpc>
                <a:spcPct val="90000"/>
              </a:lnSpc>
              <a:spcBef>
                <a:spcPts val="1000"/>
              </a:spcBef>
              <a:spcAft>
                <a:spcPts val="0"/>
              </a:spcAft>
              <a:buClr>
                <a:schemeClr val="dk1"/>
              </a:buClr>
              <a:buSzPct val="100000"/>
              <a:buNone/>
            </a:pPr>
            <a:endParaRPr/>
          </a:p>
        </p:txBody>
      </p:sp>
      <p:sp>
        <p:nvSpPr>
          <p:cNvPr id="365" name="Google Shape;36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366" name="Google Shape;36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¿Por qué Git?</a:t>
            </a:r>
            <a:endParaRPr/>
          </a:p>
          <a:p>
            <a:pPr marL="0" lvl="0" indent="0" algn="l" rtl="0">
              <a:lnSpc>
                <a:spcPct val="90000"/>
              </a:lnSpc>
              <a:spcBef>
                <a:spcPts val="0"/>
              </a:spcBef>
              <a:spcAft>
                <a:spcPts val="0"/>
              </a:spcAft>
              <a:buClr>
                <a:schemeClr val="dk1"/>
              </a:buClr>
              <a:buSzPts val="4400"/>
              <a:buFont typeface="Calibri"/>
              <a:buNone/>
            </a:pPr>
            <a:endParaRPr/>
          </a:p>
        </p:txBody>
      </p:sp>
      <p:sp>
        <p:nvSpPr>
          <p:cNvPr id="372" name="Google Shape;372;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Más del 70% de los desarrolladores usan Git!</a:t>
            </a:r>
            <a:endParaRPr/>
          </a:p>
          <a:p>
            <a:pPr marL="228600" lvl="0" indent="-228600" algn="l" rtl="0">
              <a:lnSpc>
                <a:spcPct val="90000"/>
              </a:lnSpc>
              <a:spcBef>
                <a:spcPts val="1000"/>
              </a:spcBef>
              <a:spcAft>
                <a:spcPts val="0"/>
              </a:spcAft>
              <a:buClr>
                <a:schemeClr val="dk1"/>
              </a:buClr>
              <a:buSzPts val="2800"/>
              <a:buChar char="•"/>
            </a:pPr>
            <a:r>
              <a:rPr lang="en-US"/>
              <a:t>Los desarrolladores pueden trabajar juntos desde cualquier parte del mundo.</a:t>
            </a:r>
            <a:endParaRPr/>
          </a:p>
          <a:p>
            <a:pPr marL="228600" lvl="0" indent="-228600" algn="l" rtl="0">
              <a:lnSpc>
                <a:spcPct val="90000"/>
              </a:lnSpc>
              <a:spcBef>
                <a:spcPts val="1000"/>
              </a:spcBef>
              <a:spcAft>
                <a:spcPts val="0"/>
              </a:spcAft>
              <a:buClr>
                <a:schemeClr val="dk1"/>
              </a:buClr>
              <a:buSzPts val="2800"/>
              <a:buChar char="•"/>
            </a:pPr>
            <a:r>
              <a:rPr lang="en-US"/>
              <a:t>Los desarrolladores pueden ver el historial completo del proyecto.</a:t>
            </a:r>
            <a:endParaRPr/>
          </a:p>
          <a:p>
            <a:pPr marL="228600" lvl="0" indent="-228600" algn="l" rtl="0">
              <a:lnSpc>
                <a:spcPct val="90000"/>
              </a:lnSpc>
              <a:spcBef>
                <a:spcPts val="1000"/>
              </a:spcBef>
              <a:spcAft>
                <a:spcPts val="0"/>
              </a:spcAft>
              <a:buClr>
                <a:schemeClr val="dk1"/>
              </a:buClr>
              <a:buSzPts val="2800"/>
              <a:buChar char="•"/>
            </a:pPr>
            <a:r>
              <a:rPr lang="en-US"/>
              <a:t>Los desarrolladores pueden volver a versiones anteriores de un proyecto.</a:t>
            </a:r>
            <a:endParaRPr/>
          </a:p>
          <a:p>
            <a:pPr marL="228600" lvl="0" indent="-50800" algn="l" rtl="0">
              <a:lnSpc>
                <a:spcPct val="90000"/>
              </a:lnSpc>
              <a:spcBef>
                <a:spcPts val="1000"/>
              </a:spcBef>
              <a:spcAft>
                <a:spcPts val="0"/>
              </a:spcAft>
              <a:buClr>
                <a:schemeClr val="dk1"/>
              </a:buClr>
              <a:buSzPts val="2800"/>
              <a:buNone/>
            </a:pPr>
            <a:endParaRPr/>
          </a:p>
        </p:txBody>
      </p:sp>
      <p:sp>
        <p:nvSpPr>
          <p:cNvPr id="373" name="Google Shape;37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374" name="Google Shape;37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u="sng">
                <a:solidFill>
                  <a:schemeClr val="hlink"/>
                </a:solidFill>
                <a:hlinkClick r:id="rId3"/>
              </a:rPr>
              <a:t>Aprende a ramificar Git (learngitbranching.js.org)</a:t>
            </a:r>
            <a:endParaRPr/>
          </a:p>
        </p:txBody>
      </p:sp>
      <p:sp>
        <p:nvSpPr>
          <p:cNvPr id="380" name="Google Shape;38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381" name="Google Shape;38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382" name="Google Shape;382;p15"/>
          <p:cNvSpPr txBox="1"/>
          <p:nvPr/>
        </p:nvSpPr>
        <p:spPr>
          <a:xfrm>
            <a:off x="976591" y="3243532"/>
            <a:ext cx="637599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Visualizing Git (git-school.github.io)</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sp>
        <p:nvSpPr>
          <p:cNvPr id="387" name="Google Shape;387;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16"/>
          <p:cNvSpPr txBox="1">
            <a:spLocks noGrp="1"/>
          </p:cNvSpPr>
          <p:nvPr>
            <p:ph type="title"/>
          </p:nvPr>
        </p:nvSpPr>
        <p:spPr>
          <a:xfrm>
            <a:off x="630936" y="640080"/>
            <a:ext cx="4818888" cy="14813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Github</a:t>
            </a:r>
            <a:endParaRPr sz="5400"/>
          </a:p>
        </p:txBody>
      </p:sp>
      <p:sp>
        <p:nvSpPr>
          <p:cNvPr id="389" name="Google Shape;389;p16"/>
          <p:cNvSpPr/>
          <p:nvPr/>
        </p:nvSpPr>
        <p:spPr>
          <a:xfrm>
            <a:off x="643278" y="2372868"/>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0" name="Google Shape;390;p16"/>
          <p:cNvSpPr txBox="1">
            <a:spLocks noGrp="1"/>
          </p:cNvSpPr>
          <p:nvPr>
            <p:ph type="body" idx="1"/>
          </p:nvPr>
        </p:nvSpPr>
        <p:spPr>
          <a:xfrm>
            <a:off x="630936" y="2660904"/>
            <a:ext cx="4818888" cy="354787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a:t>GitHub es una forja (plataforma de desarrollo colaborativo) para alojar proyectos utilizando el sistema de control de versiones Git. Se utiliza principalmente para la creación de código fuente de programas de ordenador. </a:t>
            </a:r>
            <a:endParaRPr sz="2200"/>
          </a:p>
        </p:txBody>
      </p:sp>
      <p:pic>
        <p:nvPicPr>
          <p:cNvPr id="391" name="Google Shape;391;p16"/>
          <p:cNvPicPr preferRelativeResize="0"/>
          <p:nvPr/>
        </p:nvPicPr>
        <p:blipFill rotWithShape="1">
          <a:blip r:embed="rId3">
            <a:alphaModFix/>
          </a:blip>
          <a:srcRect/>
          <a:stretch/>
        </p:blipFill>
        <p:spPr>
          <a:xfrm>
            <a:off x="6099048" y="1893665"/>
            <a:ext cx="5458968" cy="3070669"/>
          </a:xfrm>
          <a:prstGeom prst="rect">
            <a:avLst/>
          </a:prstGeom>
          <a:noFill/>
          <a:ln>
            <a:noFill/>
          </a:ln>
        </p:spPr>
      </p:pic>
      <p:sp>
        <p:nvSpPr>
          <p:cNvPr id="392" name="Google Shape;39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393" name="Google Shape;39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Git no es lo mismo que GitHub.</a:t>
            </a:r>
            <a:endParaRPr/>
          </a:p>
          <a:p>
            <a:pPr marL="228600" lvl="0" indent="-228600" algn="l" rtl="0">
              <a:lnSpc>
                <a:spcPct val="90000"/>
              </a:lnSpc>
              <a:spcBef>
                <a:spcPts val="1000"/>
              </a:spcBef>
              <a:spcAft>
                <a:spcPts val="0"/>
              </a:spcAft>
              <a:buClr>
                <a:schemeClr val="dk1"/>
              </a:buClr>
              <a:buSzPts val="2800"/>
              <a:buChar char="•"/>
            </a:pPr>
            <a:r>
              <a:rPr lang="en-US"/>
              <a:t>GitHub crea herramientas que usan Git.</a:t>
            </a:r>
            <a:endParaRPr/>
          </a:p>
          <a:p>
            <a:pPr marL="228600" lvl="0" indent="-228600" algn="l" rtl="0">
              <a:lnSpc>
                <a:spcPct val="90000"/>
              </a:lnSpc>
              <a:spcBef>
                <a:spcPts val="1000"/>
              </a:spcBef>
              <a:spcAft>
                <a:spcPts val="0"/>
              </a:spcAft>
              <a:buClr>
                <a:schemeClr val="dk1"/>
              </a:buClr>
              <a:buSzPts val="2800"/>
              <a:buChar char="•"/>
            </a:pPr>
            <a:r>
              <a:rPr lang="en-US"/>
              <a:t>GitHub es el mayor host de código fuente del mundo y ha sido propiedad de Microsoft desde 2018.</a:t>
            </a: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
            </a:r>
            <a:br>
              <a:rPr lang="en-US"/>
            </a:br>
            <a:endParaRPr/>
          </a:p>
        </p:txBody>
      </p:sp>
      <p:sp>
        <p:nvSpPr>
          <p:cNvPr id="399" name="Google Shape;39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00" name="Google Shape;40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Ir a github</a:t>
            </a:r>
            <a:endParaRPr/>
          </a:p>
        </p:txBody>
      </p:sp>
      <p:sp>
        <p:nvSpPr>
          <p:cNvPr id="406" name="Google Shape;406;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Crear una cuenta</a:t>
            </a:r>
            <a:endParaRPr/>
          </a:p>
          <a:p>
            <a:pPr marL="228600" lvl="0" indent="-228600" algn="l" rtl="0">
              <a:lnSpc>
                <a:spcPct val="90000"/>
              </a:lnSpc>
              <a:spcBef>
                <a:spcPts val="1000"/>
              </a:spcBef>
              <a:spcAft>
                <a:spcPts val="0"/>
              </a:spcAft>
              <a:buClr>
                <a:schemeClr val="dk1"/>
              </a:buClr>
              <a:buSzPts val="2800"/>
              <a:buChar char="•"/>
            </a:pPr>
            <a:r>
              <a:rPr lang="en-US"/>
              <a:t>Crear un repositorio con un archivo de código para encender un led apretando un botón. </a:t>
            </a:r>
            <a:endParaRPr/>
          </a:p>
          <a:p>
            <a:pPr marL="228600" lvl="0" indent="-228600" algn="l" rtl="0">
              <a:lnSpc>
                <a:spcPct val="90000"/>
              </a:lnSpc>
              <a:spcBef>
                <a:spcPts val="1000"/>
              </a:spcBef>
              <a:spcAft>
                <a:spcPts val="0"/>
              </a:spcAft>
              <a:buClr>
                <a:schemeClr val="dk1"/>
              </a:buClr>
              <a:buSzPts val="2800"/>
              <a:buChar char="•"/>
            </a:pPr>
            <a:r>
              <a:rPr lang="en-US"/>
              <a:t>Aceptar la carpeta colavorativa del grupo</a:t>
            </a:r>
            <a:endParaRPr/>
          </a:p>
          <a:p>
            <a:pPr marL="228600" lvl="0" indent="-228600" algn="l" rtl="0">
              <a:lnSpc>
                <a:spcPct val="90000"/>
              </a:lnSpc>
              <a:spcBef>
                <a:spcPts val="1000"/>
              </a:spcBef>
              <a:spcAft>
                <a:spcPts val="0"/>
              </a:spcAft>
              <a:buClr>
                <a:schemeClr val="dk1"/>
              </a:buClr>
              <a:buSzPts val="2800"/>
              <a:buChar char="•"/>
            </a:pPr>
            <a:r>
              <a:rPr lang="en-US"/>
              <a:t>Cargar sus "evidencias" del curso.</a:t>
            </a:r>
            <a:endParaRPr/>
          </a:p>
          <a:p>
            <a:pPr marL="228600" lvl="0" indent="-50800" algn="l" rtl="0">
              <a:lnSpc>
                <a:spcPct val="90000"/>
              </a:lnSpc>
              <a:spcBef>
                <a:spcPts val="1000"/>
              </a:spcBef>
              <a:spcAft>
                <a:spcPts val="0"/>
              </a:spcAft>
              <a:buClr>
                <a:schemeClr val="dk1"/>
              </a:buClr>
              <a:buSzPts val="2800"/>
              <a:buNone/>
            </a:pPr>
            <a:endParaRPr/>
          </a:p>
        </p:txBody>
      </p:sp>
      <p:sp>
        <p:nvSpPr>
          <p:cNvPr id="407" name="Google Shape;40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08" name="Google Shape;40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solidFill>
                  <a:schemeClr val="hlink"/>
                </a:solidFill>
                <a:hlinkClick r:id="rId3"/>
              </a:rPr>
              <a:t>Appendix | Choose a License</a:t>
            </a:r>
            <a:endParaRPr/>
          </a:p>
        </p:txBody>
      </p:sp>
      <p:pic>
        <p:nvPicPr>
          <p:cNvPr id="414" name="Google Shape;414;p19"/>
          <p:cNvPicPr preferRelativeResize="0">
            <a:picLocks noGrp="1"/>
          </p:cNvPicPr>
          <p:nvPr>
            <p:ph type="body" idx="1"/>
          </p:nvPr>
        </p:nvPicPr>
        <p:blipFill rotWithShape="1">
          <a:blip r:embed="rId4">
            <a:alphaModFix/>
          </a:blip>
          <a:srcRect/>
          <a:stretch/>
        </p:blipFill>
        <p:spPr>
          <a:xfrm>
            <a:off x="216243" y="1956125"/>
            <a:ext cx="4183049" cy="3692820"/>
          </a:xfrm>
          <a:prstGeom prst="rect">
            <a:avLst/>
          </a:prstGeom>
          <a:noFill/>
          <a:ln>
            <a:noFill/>
          </a:ln>
        </p:spPr>
      </p:pic>
      <p:sp>
        <p:nvSpPr>
          <p:cNvPr id="415" name="Google Shape;41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16" name="Google Shape;41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417" name="Google Shape;417;p19" descr="Graphical user interface, text, application, email&#10;&#10;Description automatically generated"/>
          <p:cNvPicPr preferRelativeResize="0"/>
          <p:nvPr/>
        </p:nvPicPr>
        <p:blipFill rotWithShape="1">
          <a:blip r:embed="rId5">
            <a:alphaModFix/>
          </a:blip>
          <a:srcRect/>
          <a:stretch/>
        </p:blipFill>
        <p:spPr>
          <a:xfrm>
            <a:off x="4677364" y="1941289"/>
            <a:ext cx="3834459" cy="3718607"/>
          </a:xfrm>
          <a:prstGeom prst="rect">
            <a:avLst/>
          </a:prstGeom>
          <a:noFill/>
          <a:ln>
            <a:noFill/>
          </a:ln>
        </p:spPr>
      </p:pic>
      <p:pic>
        <p:nvPicPr>
          <p:cNvPr id="418" name="Google Shape;418;p19" descr="Text&#10;&#10;Description automatically generated"/>
          <p:cNvPicPr preferRelativeResize="0"/>
          <p:nvPr/>
        </p:nvPicPr>
        <p:blipFill rotWithShape="1">
          <a:blip r:embed="rId6">
            <a:alphaModFix/>
          </a:blip>
          <a:srcRect/>
          <a:stretch/>
        </p:blipFill>
        <p:spPr>
          <a:xfrm>
            <a:off x="8608707" y="760120"/>
            <a:ext cx="3441250" cy="52530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
          <p:cNvSpPr/>
          <p:nvPr/>
        </p:nvSpPr>
        <p:spPr>
          <a:xfrm>
            <a:off x="554416" y="365125"/>
            <a:ext cx="11167447" cy="2089317"/>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1" name="Google Shape;181;p2"/>
          <p:cNvSpPr txBox="1">
            <a:spLocks noGrp="1"/>
          </p:cNvSpPr>
          <p:nvPr>
            <p:ph type="title"/>
          </p:nvPr>
        </p:nvSpPr>
        <p:spPr>
          <a:xfrm>
            <a:off x="1046746" y="586822"/>
            <a:ext cx="3560252" cy="16459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Propuesta </a:t>
            </a:r>
            <a:endParaRPr sz="3200"/>
          </a:p>
        </p:txBody>
      </p:sp>
      <p:sp>
        <p:nvSpPr>
          <p:cNvPr id="182" name="Google Shape;182;p2"/>
          <p:cNvSpPr/>
          <p:nvPr/>
        </p:nvSpPr>
        <p:spPr>
          <a:xfrm>
            <a:off x="490408" y="1057739"/>
            <a:ext cx="128016"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rot="5400000">
            <a:off x="4243541" y="1400638"/>
            <a:ext cx="146304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4" name="Google Shape;184;p2"/>
          <p:cNvSpPr txBox="1">
            <a:spLocks noGrp="1"/>
          </p:cNvSpPr>
          <p:nvPr>
            <p:ph type="body" idx="1"/>
          </p:nvPr>
        </p:nvSpPr>
        <p:spPr>
          <a:xfrm>
            <a:off x="5351164" y="586822"/>
            <a:ext cx="6002636" cy="164592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700"/>
              <a:buChar char="•"/>
            </a:pPr>
            <a:r>
              <a:rPr lang="en-US" sz="1700"/>
              <a:t>Evaluación continua. </a:t>
            </a:r>
            <a:endParaRPr/>
          </a:p>
          <a:p>
            <a:pPr marL="228600" lvl="0" indent="-228600" algn="l" rtl="0">
              <a:lnSpc>
                <a:spcPct val="90000"/>
              </a:lnSpc>
              <a:spcBef>
                <a:spcPts val="1000"/>
              </a:spcBef>
              <a:spcAft>
                <a:spcPts val="0"/>
              </a:spcAft>
              <a:buClr>
                <a:schemeClr val="dk1"/>
              </a:buClr>
              <a:buSzPts val="1700"/>
              <a:buChar char="•"/>
            </a:pPr>
            <a:r>
              <a:rPr lang="en-US" sz="1700"/>
              <a:t>Puntos por ejercicios a completar. Ejercicios con tiempo límite y/o secuenciales. </a:t>
            </a:r>
            <a:endParaRPr/>
          </a:p>
          <a:p>
            <a:pPr marL="228600" lvl="0" indent="-228600" algn="l" rtl="0">
              <a:lnSpc>
                <a:spcPct val="90000"/>
              </a:lnSpc>
              <a:spcBef>
                <a:spcPts val="1000"/>
              </a:spcBef>
              <a:spcAft>
                <a:spcPts val="0"/>
              </a:spcAft>
              <a:buClr>
                <a:schemeClr val="dk1"/>
              </a:buClr>
              <a:buSzPts val="1700"/>
              <a:buChar char="•"/>
            </a:pPr>
            <a:r>
              <a:rPr lang="en-US" sz="1700"/>
              <a:t>90=num. De puntos obtenidos/num. De puntos totales*9</a:t>
            </a:r>
            <a:endParaRPr/>
          </a:p>
          <a:p>
            <a:pPr marL="228600" lvl="0" indent="-228600" algn="l" rtl="0">
              <a:lnSpc>
                <a:spcPct val="90000"/>
              </a:lnSpc>
              <a:spcBef>
                <a:spcPts val="1000"/>
              </a:spcBef>
              <a:spcAft>
                <a:spcPts val="0"/>
              </a:spcAft>
              <a:buClr>
                <a:schemeClr val="dk1"/>
              </a:buClr>
              <a:buSzPts val="1700"/>
              <a:buChar char="•"/>
            </a:pPr>
            <a:r>
              <a:rPr lang="en-US" sz="1700"/>
              <a:t>10 repositorio actualizado y detallado</a:t>
            </a:r>
            <a:endParaRPr/>
          </a:p>
        </p:txBody>
      </p:sp>
      <p:graphicFrame>
        <p:nvGraphicFramePr>
          <p:cNvPr id="185" name="Google Shape;185;p2"/>
          <p:cNvGraphicFramePr/>
          <p:nvPr/>
        </p:nvGraphicFramePr>
        <p:xfrm>
          <a:off x="557784" y="3501843"/>
          <a:ext cx="3000000" cy="3000000"/>
        </p:xfrm>
        <a:graphic>
          <a:graphicData uri="http://schemas.openxmlformats.org/drawingml/2006/table">
            <a:tbl>
              <a:tblPr firstRow="1" bandRow="1">
                <a:noFill/>
                <a:tableStyleId>{6CC6C2E7-15FD-4430-9F5F-E1DCFD59FEA7}</a:tableStyleId>
              </a:tblPr>
              <a:tblGrid>
                <a:gridCol w="1479000">
                  <a:extLst>
                    <a:ext uri="{9D8B030D-6E8A-4147-A177-3AD203B41FA5}">
                      <a16:colId xmlns:a16="http://schemas.microsoft.com/office/drawing/2014/main" val="20000"/>
                    </a:ext>
                  </a:extLst>
                </a:gridCol>
                <a:gridCol w="1439525">
                  <a:extLst>
                    <a:ext uri="{9D8B030D-6E8A-4147-A177-3AD203B41FA5}">
                      <a16:colId xmlns:a16="http://schemas.microsoft.com/office/drawing/2014/main" val="20001"/>
                    </a:ext>
                  </a:extLst>
                </a:gridCol>
                <a:gridCol w="581025">
                  <a:extLst>
                    <a:ext uri="{9D8B030D-6E8A-4147-A177-3AD203B41FA5}">
                      <a16:colId xmlns:a16="http://schemas.microsoft.com/office/drawing/2014/main" val="20002"/>
                    </a:ext>
                  </a:extLst>
                </a:gridCol>
                <a:gridCol w="581025">
                  <a:extLst>
                    <a:ext uri="{9D8B030D-6E8A-4147-A177-3AD203B41FA5}">
                      <a16:colId xmlns:a16="http://schemas.microsoft.com/office/drawing/2014/main" val="20003"/>
                    </a:ext>
                  </a:extLst>
                </a:gridCol>
                <a:gridCol w="581025">
                  <a:extLst>
                    <a:ext uri="{9D8B030D-6E8A-4147-A177-3AD203B41FA5}">
                      <a16:colId xmlns:a16="http://schemas.microsoft.com/office/drawing/2014/main" val="20004"/>
                    </a:ext>
                  </a:extLst>
                </a:gridCol>
                <a:gridCol w="581025">
                  <a:extLst>
                    <a:ext uri="{9D8B030D-6E8A-4147-A177-3AD203B41FA5}">
                      <a16:colId xmlns:a16="http://schemas.microsoft.com/office/drawing/2014/main" val="20005"/>
                    </a:ext>
                  </a:extLst>
                </a:gridCol>
                <a:gridCol w="581025">
                  <a:extLst>
                    <a:ext uri="{9D8B030D-6E8A-4147-A177-3AD203B41FA5}">
                      <a16:colId xmlns:a16="http://schemas.microsoft.com/office/drawing/2014/main" val="20006"/>
                    </a:ext>
                  </a:extLst>
                </a:gridCol>
                <a:gridCol w="581025">
                  <a:extLst>
                    <a:ext uri="{9D8B030D-6E8A-4147-A177-3AD203B41FA5}">
                      <a16:colId xmlns:a16="http://schemas.microsoft.com/office/drawing/2014/main" val="20007"/>
                    </a:ext>
                  </a:extLst>
                </a:gridCol>
                <a:gridCol w="581025">
                  <a:extLst>
                    <a:ext uri="{9D8B030D-6E8A-4147-A177-3AD203B41FA5}">
                      <a16:colId xmlns:a16="http://schemas.microsoft.com/office/drawing/2014/main" val="20008"/>
                    </a:ext>
                  </a:extLst>
                </a:gridCol>
                <a:gridCol w="581025">
                  <a:extLst>
                    <a:ext uri="{9D8B030D-6E8A-4147-A177-3AD203B41FA5}">
                      <a16:colId xmlns:a16="http://schemas.microsoft.com/office/drawing/2014/main" val="20009"/>
                    </a:ext>
                  </a:extLst>
                </a:gridCol>
                <a:gridCol w="696075">
                  <a:extLst>
                    <a:ext uri="{9D8B030D-6E8A-4147-A177-3AD203B41FA5}">
                      <a16:colId xmlns:a16="http://schemas.microsoft.com/office/drawing/2014/main" val="20010"/>
                    </a:ext>
                  </a:extLst>
                </a:gridCol>
                <a:gridCol w="718375">
                  <a:extLst>
                    <a:ext uri="{9D8B030D-6E8A-4147-A177-3AD203B41FA5}">
                      <a16:colId xmlns:a16="http://schemas.microsoft.com/office/drawing/2014/main" val="20011"/>
                    </a:ext>
                  </a:extLst>
                </a:gridCol>
                <a:gridCol w="648000">
                  <a:extLst>
                    <a:ext uri="{9D8B030D-6E8A-4147-A177-3AD203B41FA5}">
                      <a16:colId xmlns:a16="http://schemas.microsoft.com/office/drawing/2014/main" val="20012"/>
                    </a:ext>
                  </a:extLst>
                </a:gridCol>
                <a:gridCol w="1535675">
                  <a:extLst>
                    <a:ext uri="{9D8B030D-6E8A-4147-A177-3AD203B41FA5}">
                      <a16:colId xmlns:a16="http://schemas.microsoft.com/office/drawing/2014/main" val="20013"/>
                    </a:ext>
                  </a:extLst>
                </a:gridCol>
              </a:tblGrid>
              <a:tr h="484600">
                <a:tc>
                  <a:txBody>
                    <a:bodyPr/>
                    <a:lstStyle/>
                    <a:p>
                      <a:pPr marL="0" marR="0" lvl="0" indent="0" algn="l" rtl="0">
                        <a:lnSpc>
                          <a:spcPct val="100000"/>
                        </a:lnSpc>
                        <a:spcBef>
                          <a:spcPts val="0"/>
                        </a:spcBef>
                        <a:spcAft>
                          <a:spcPts val="0"/>
                        </a:spcAft>
                        <a:buClr>
                          <a:srgbClr val="000000"/>
                        </a:buClr>
                        <a:buSzPts val="1600"/>
                        <a:buFont typeface="Arial"/>
                        <a:buNone/>
                      </a:pP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P1</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P2</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P3</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P4</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P5</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P6</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P7</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P8</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Eva</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Rep</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Tot</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rgbClr val="3F3F3F"/>
                          </a:solidFill>
                        </a:rPr>
                        <a:t>Calif</a:t>
                      </a:r>
                      <a:endParaRPr sz="1600" b="1"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CDC"/>
                      </a:solidFill>
                      <a:prstDash val="solid"/>
                      <a:round/>
                      <a:headEnd type="none" w="sm" len="sm"/>
                      <a:tailEnd type="none" w="sm" len="sm"/>
                    </a:lnB>
                  </a:tcPr>
                </a:tc>
                <a:extLst>
                  <a:ext uri="{0D108BD9-81ED-4DB2-BD59-A6C34878D82A}">
                    <a16:rowId xmlns:a16="http://schemas.microsoft.com/office/drawing/2014/main" val="10000"/>
                  </a:ext>
                </a:extLst>
              </a:tr>
              <a:tr h="484600">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1</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5</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3</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23</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10</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CDC"/>
                      </a:solidFill>
                      <a:prstDash val="solid"/>
                      <a:round/>
                      <a:headEnd type="none" w="sm" len="sm"/>
                      <a:tailEnd type="none" w="sm" len="sm"/>
                    </a:lnL>
                    <a:lnR w="9525" cap="flat" cmpd="sng">
                      <a:solidFill>
                        <a:srgbClr val="D8DC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CDC"/>
                      </a:solidFill>
                      <a:prstDash val="solid"/>
                      <a:round/>
                      <a:headEnd type="none" w="sm" len="sm"/>
                      <a:tailEnd type="none" w="sm" len="sm"/>
                    </a:lnB>
                    <a:solidFill>
                      <a:srgbClr val="D8DEDC">
                        <a:alpha val="20000"/>
                      </a:srgbClr>
                    </a:solidFill>
                  </a:tcPr>
                </a:tc>
                <a:extLst>
                  <a:ext uri="{0D108BD9-81ED-4DB2-BD59-A6C34878D82A}">
                    <a16:rowId xmlns:a16="http://schemas.microsoft.com/office/drawing/2014/main" val="10001"/>
                  </a:ext>
                </a:extLst>
              </a:tr>
              <a:tr h="979100">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2020340001</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ARELLANO BACILIO ANGELICA</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1</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1</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1</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1</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3</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2</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17</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solidFill>
                            <a:srgbClr val="3F3F3F"/>
                          </a:solidFill>
                        </a:rPr>
                        <a:t>7.391304348</a:t>
                      </a:r>
                      <a:endParaRPr sz="1600" u="none" strike="noStrike" cap="none">
                        <a:solidFill>
                          <a:srgbClr val="3F3F3F"/>
                        </a:solidFill>
                        <a:latin typeface="Calibri"/>
                        <a:ea typeface="Calibri"/>
                        <a:cs typeface="Calibri"/>
                        <a:sym typeface="Calibri"/>
                      </a:endParaRPr>
                    </a:p>
                  </a:txBody>
                  <a:tcPr marL="197800" marR="10300" marT="98900" marB="98900" anchor="b">
                    <a:lnL w="9525" cap="flat" cmpd="sng">
                      <a:solidFill>
                        <a:srgbClr val="D8DEDC"/>
                      </a:solidFill>
                      <a:prstDash val="solid"/>
                      <a:round/>
                      <a:headEnd type="none" w="sm" len="sm"/>
                      <a:tailEnd type="none" w="sm" len="sm"/>
                    </a:lnL>
                    <a:lnR w="9525" cap="flat" cmpd="sng">
                      <a:solidFill>
                        <a:srgbClr val="D8DEDC"/>
                      </a:solidFill>
                      <a:prstDash val="solid"/>
                      <a:round/>
                      <a:headEnd type="none" w="sm" len="sm"/>
                      <a:tailEnd type="none" w="sm" len="sm"/>
                    </a:lnR>
                    <a:lnT w="9525" cap="flat" cmpd="sng">
                      <a:solidFill>
                        <a:srgbClr val="D8DCDC"/>
                      </a:solidFill>
                      <a:prstDash val="solid"/>
                      <a:round/>
                      <a:headEnd type="none" w="sm" len="sm"/>
                      <a:tailEnd type="none" w="sm" len="sm"/>
                    </a:lnT>
                    <a:lnB w="9525" cap="flat" cmpd="sng">
                      <a:solidFill>
                        <a:srgbClr val="D8DED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86" name="Google Shape;18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187" name="Google Shape;18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24" name="Google Shape;42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425" name="Google Shape;425;p20"/>
          <p:cNvPicPr preferRelativeResize="0"/>
          <p:nvPr/>
        </p:nvPicPr>
        <p:blipFill rotWithShape="1">
          <a:blip r:embed="rId3">
            <a:alphaModFix/>
          </a:blip>
          <a:srcRect/>
          <a:stretch/>
        </p:blipFill>
        <p:spPr>
          <a:xfrm>
            <a:off x="142993" y="1232717"/>
            <a:ext cx="3373496" cy="4392568"/>
          </a:xfrm>
          <a:prstGeom prst="rect">
            <a:avLst/>
          </a:prstGeom>
          <a:noFill/>
          <a:ln>
            <a:noFill/>
          </a:ln>
        </p:spPr>
      </p:pic>
      <p:pic>
        <p:nvPicPr>
          <p:cNvPr id="426" name="Google Shape;426;p20" descr="Graphical user interface, text, application, email&#10;&#10;Description automatically generated"/>
          <p:cNvPicPr preferRelativeResize="0"/>
          <p:nvPr/>
        </p:nvPicPr>
        <p:blipFill rotWithShape="1">
          <a:blip r:embed="rId4">
            <a:alphaModFix/>
          </a:blip>
          <a:srcRect/>
          <a:stretch/>
        </p:blipFill>
        <p:spPr>
          <a:xfrm>
            <a:off x="3962400" y="1267949"/>
            <a:ext cx="3401718" cy="3099140"/>
          </a:xfrm>
          <a:prstGeom prst="rect">
            <a:avLst/>
          </a:prstGeom>
          <a:noFill/>
          <a:ln>
            <a:noFill/>
          </a:ln>
        </p:spPr>
      </p:pic>
      <p:pic>
        <p:nvPicPr>
          <p:cNvPr id="427" name="Google Shape;427;p20" descr="Text, letter&#10;&#10;Description automatically generated"/>
          <p:cNvPicPr preferRelativeResize="0"/>
          <p:nvPr/>
        </p:nvPicPr>
        <p:blipFill rotWithShape="1">
          <a:blip r:embed="rId5">
            <a:alphaModFix/>
          </a:blip>
          <a:srcRect/>
          <a:stretch/>
        </p:blipFill>
        <p:spPr>
          <a:xfrm>
            <a:off x="7715956" y="1180950"/>
            <a:ext cx="3636903" cy="41386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AutoCad</a:t>
            </a:r>
            <a:endParaRPr/>
          </a:p>
        </p:txBody>
      </p:sp>
      <p:sp>
        <p:nvSpPr>
          <p:cNvPr id="433" name="Google Shape;43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434" name="Google Shape;43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35" name="Google Shape;43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 Tejido plano y tejido de punto 2D</a:t>
            </a:r>
            <a:endParaRPr/>
          </a:p>
        </p:txBody>
      </p:sp>
      <p:sp>
        <p:nvSpPr>
          <p:cNvPr id="441" name="Google Shape;44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http://ri.uaemex.mx/bitstream/handle/20.500.11799/103275/secme-29747_1.pdf?sequence=1&amp;isAllowed=y</a:t>
            </a:r>
            <a:endParaRPr/>
          </a:p>
        </p:txBody>
      </p:sp>
      <p:sp>
        <p:nvSpPr>
          <p:cNvPr id="442" name="Google Shape;44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43" name="Google Shape;44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444" name="Google Shape;444;p22" descr="Icon&#10;&#10;Description automatically generated"/>
          <p:cNvPicPr preferRelativeResize="0"/>
          <p:nvPr/>
        </p:nvPicPr>
        <p:blipFill rotWithShape="1">
          <a:blip r:embed="rId3">
            <a:alphaModFix/>
          </a:blip>
          <a:srcRect/>
          <a:stretch/>
        </p:blipFill>
        <p:spPr>
          <a:xfrm>
            <a:off x="1239958" y="2986627"/>
            <a:ext cx="2638425" cy="2581275"/>
          </a:xfrm>
          <a:prstGeom prst="rect">
            <a:avLst/>
          </a:prstGeom>
          <a:noFill/>
          <a:ln>
            <a:noFill/>
          </a:ln>
        </p:spPr>
      </p:pic>
      <p:sp>
        <p:nvSpPr>
          <p:cNvPr id="445" name="Google Shape;445;p22"/>
          <p:cNvSpPr txBox="1"/>
          <p:nvPr/>
        </p:nvSpPr>
        <p:spPr>
          <a:xfrm>
            <a:off x="1633268" y="5702060"/>
            <a:ext cx="2743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Open Sans"/>
                <a:ea typeface="Open Sans"/>
                <a:cs typeface="Open Sans"/>
                <a:sym typeface="Open Sans"/>
              </a:rPr>
              <a:t>TEJIDO PLANO</a:t>
            </a:r>
            <a:endParaRPr sz="1800" b="0" i="0" u="none" strike="noStrike" cap="none">
              <a:solidFill>
                <a:schemeClr val="dk1"/>
              </a:solidFill>
              <a:latin typeface="Calibri"/>
              <a:ea typeface="Calibri"/>
              <a:cs typeface="Calibri"/>
              <a:sym typeface="Calibri"/>
            </a:endParaRPr>
          </a:p>
        </p:txBody>
      </p:sp>
      <p:pic>
        <p:nvPicPr>
          <p:cNvPr id="446" name="Google Shape;446;p22" descr="Icon, arrow&#10;&#10;Description automatically generated"/>
          <p:cNvPicPr preferRelativeResize="0"/>
          <p:nvPr/>
        </p:nvPicPr>
        <p:blipFill rotWithShape="1">
          <a:blip r:embed="rId4">
            <a:alphaModFix/>
          </a:blip>
          <a:srcRect/>
          <a:stretch/>
        </p:blipFill>
        <p:spPr>
          <a:xfrm>
            <a:off x="7470116" y="2986806"/>
            <a:ext cx="2628900" cy="2638425"/>
          </a:xfrm>
          <a:prstGeom prst="rect">
            <a:avLst/>
          </a:prstGeom>
          <a:noFill/>
          <a:ln>
            <a:noFill/>
          </a:ln>
        </p:spPr>
      </p:pic>
      <p:sp>
        <p:nvSpPr>
          <p:cNvPr id="447" name="Google Shape;447;p22"/>
          <p:cNvSpPr txBox="1"/>
          <p:nvPr/>
        </p:nvSpPr>
        <p:spPr>
          <a:xfrm>
            <a:off x="7571117" y="5702060"/>
            <a:ext cx="2743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Open Sans"/>
                <a:ea typeface="Open Sans"/>
                <a:cs typeface="Open Sans"/>
                <a:sym typeface="Open Sans"/>
              </a:rPr>
              <a:t>TEJIDO DE PUNTO</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53" name="Google Shape;45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454" name="Google Shape;454;p23" descr="Table&#10;&#10;Description automatically generated"/>
          <p:cNvPicPr preferRelativeResize="0"/>
          <p:nvPr/>
        </p:nvPicPr>
        <p:blipFill rotWithShape="1">
          <a:blip r:embed="rId3">
            <a:alphaModFix/>
          </a:blip>
          <a:srcRect/>
          <a:stretch/>
        </p:blipFill>
        <p:spPr>
          <a:xfrm>
            <a:off x="235921" y="5752"/>
            <a:ext cx="3568197" cy="6846496"/>
          </a:xfrm>
          <a:prstGeom prst="rect">
            <a:avLst/>
          </a:prstGeom>
          <a:noFill/>
          <a:ln>
            <a:noFill/>
          </a:ln>
        </p:spPr>
      </p:pic>
      <p:sp>
        <p:nvSpPr>
          <p:cNvPr id="455" name="Google Shape;455;p23"/>
          <p:cNvSpPr txBox="1"/>
          <p:nvPr/>
        </p:nvSpPr>
        <p:spPr>
          <a:xfrm>
            <a:off x="5443268" y="698740"/>
            <a:ext cx="5172973"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02122"/>
                </a:solidFill>
                <a:latin typeface="Arial"/>
                <a:ea typeface="Arial"/>
                <a:cs typeface="Arial"/>
                <a:sym typeface="Arial"/>
              </a:rPr>
              <a:t>Ne</a:t>
            </a:r>
            <a:r>
              <a:rPr lang="en-US" sz="1800" b="0" i="0" u="none" strike="noStrike" cap="none">
                <a:solidFill>
                  <a:srgbClr val="202122"/>
                </a:solidFill>
                <a:latin typeface="Arial"/>
                <a:ea typeface="Arial"/>
                <a:cs typeface="Arial"/>
                <a:sym typeface="Arial"/>
              </a:rPr>
              <a:t> (English Cotton Count): The number of 840 yd lengths per pound. ECC is an indirect measure of linear density. It is the number of hanks of skein material that weighs 1 lb. Under this system, the higher the number, the finer the yarn. In the United States cotton counts between 1 and 20 are referred to as coarse counts.</a:t>
            </a:r>
            <a:endParaRPr sz="1800" b="0" i="0" u="none" strike="noStrike" cap="none">
              <a:solidFill>
                <a:schemeClr val="dk1"/>
              </a:solidFill>
              <a:latin typeface="Calibri"/>
              <a:ea typeface="Calibri"/>
              <a:cs typeface="Calibri"/>
              <a:sym typeface="Calibri"/>
            </a:endParaRPr>
          </a:p>
        </p:txBody>
      </p:sp>
      <p:pic>
        <p:nvPicPr>
          <p:cNvPr id="456" name="Google Shape;456;p23" descr="Diagram&#10;&#10;Description automatically generated"/>
          <p:cNvPicPr preferRelativeResize="0"/>
          <p:nvPr/>
        </p:nvPicPr>
        <p:blipFill rotWithShape="1">
          <a:blip r:embed="rId4">
            <a:alphaModFix/>
          </a:blip>
          <a:srcRect/>
          <a:stretch/>
        </p:blipFill>
        <p:spPr>
          <a:xfrm>
            <a:off x="5960853" y="2936603"/>
            <a:ext cx="4295953" cy="32132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462" name="Google Shape;462;p24" descr="Diagram&#10;&#10;Description automatically generated"/>
          <p:cNvPicPr preferRelativeResize="0">
            <a:picLocks noGrp="1"/>
          </p:cNvPicPr>
          <p:nvPr>
            <p:ph type="body" idx="1"/>
          </p:nvPr>
        </p:nvPicPr>
        <p:blipFill rotWithShape="1">
          <a:blip r:embed="rId3">
            <a:alphaModFix/>
          </a:blip>
          <a:srcRect/>
          <a:stretch/>
        </p:blipFill>
        <p:spPr>
          <a:xfrm>
            <a:off x="7217434" y="405606"/>
            <a:ext cx="4572000" cy="2619375"/>
          </a:xfrm>
          <a:prstGeom prst="rect">
            <a:avLst/>
          </a:prstGeom>
          <a:noFill/>
          <a:ln>
            <a:noFill/>
          </a:ln>
        </p:spPr>
      </p:pic>
      <p:sp>
        <p:nvSpPr>
          <p:cNvPr id="463" name="Google Shape;4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64" name="Google Shape;4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465" name="Google Shape;465;p24"/>
          <p:cNvPicPr preferRelativeResize="0"/>
          <p:nvPr/>
        </p:nvPicPr>
        <p:blipFill rotWithShape="1">
          <a:blip r:embed="rId4">
            <a:alphaModFix/>
          </a:blip>
          <a:srcRect/>
          <a:stretch/>
        </p:blipFill>
        <p:spPr>
          <a:xfrm>
            <a:off x="224287" y="1811222"/>
            <a:ext cx="7214557" cy="3235554"/>
          </a:xfrm>
          <a:prstGeom prst="rect">
            <a:avLst/>
          </a:prstGeom>
          <a:noFill/>
          <a:ln>
            <a:noFill/>
          </a:ln>
        </p:spPr>
      </p:pic>
      <p:pic>
        <p:nvPicPr>
          <p:cNvPr id="466" name="Google Shape;466;p24" descr="A picture containing histogram&#10;&#10;Description automatically generated"/>
          <p:cNvPicPr preferRelativeResize="0"/>
          <p:nvPr/>
        </p:nvPicPr>
        <p:blipFill rotWithShape="1">
          <a:blip r:embed="rId5">
            <a:alphaModFix/>
          </a:blip>
          <a:srcRect/>
          <a:stretch/>
        </p:blipFill>
        <p:spPr>
          <a:xfrm>
            <a:off x="8146212" y="3066503"/>
            <a:ext cx="3059500" cy="35573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u="sng">
                <a:solidFill>
                  <a:schemeClr val="hlink"/>
                </a:solidFill>
                <a:hlinkClick r:id="rId3"/>
              </a:rPr>
              <a:t>https://upcommons.upc.edu/bitstream/handle/2099/5463/Article04.pdf?sequence=1&amp;isAllowed=y</a:t>
            </a:r>
            <a:r>
              <a:rPr lang="en-US"/>
              <a:t> </a:t>
            </a:r>
            <a:endParaRPr/>
          </a:p>
        </p:txBody>
      </p:sp>
      <p:sp>
        <p:nvSpPr>
          <p:cNvPr id="472" name="Google Shape;47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b="1"/>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4"/>
              </a:rPr>
              <a:t>https://artesanialatina.net/es/hilos-de-algodon/2330-hilo-de-algodon-crudo-para-modelismo-diametro-0-15-mm-largo-40-metros-8421426088014.html</a:t>
            </a:r>
            <a:r>
              <a:rPr lang="en-US"/>
              <a:t> </a:t>
            </a:r>
            <a:endParaRPr b="1"/>
          </a:p>
          <a:p>
            <a:pPr marL="228600" lvl="0" indent="-50800" algn="l" rtl="0">
              <a:lnSpc>
                <a:spcPct val="90000"/>
              </a:lnSpc>
              <a:spcBef>
                <a:spcPts val="1000"/>
              </a:spcBef>
              <a:spcAft>
                <a:spcPts val="0"/>
              </a:spcAft>
              <a:buClr>
                <a:schemeClr val="dk1"/>
              </a:buClr>
              <a:buSzPts val="2800"/>
              <a:buNone/>
            </a:pPr>
            <a:endParaRPr b="1"/>
          </a:p>
          <a:p>
            <a:pPr marL="228600" lvl="0" indent="-228600" algn="l" rtl="0">
              <a:lnSpc>
                <a:spcPct val="90000"/>
              </a:lnSpc>
              <a:spcBef>
                <a:spcPts val="1000"/>
              </a:spcBef>
              <a:spcAft>
                <a:spcPts val="0"/>
              </a:spcAft>
              <a:buClr>
                <a:schemeClr val="dk1"/>
              </a:buClr>
              <a:buSzPts val="2800"/>
              <a:buChar char="•"/>
            </a:pPr>
            <a:r>
              <a:rPr lang="en-US" b="1"/>
              <a:t>Hilo de Algodón Crudo: Diámetro 0,15 mm y Largo 40 m</a:t>
            </a:r>
            <a:endParaRPr/>
          </a:p>
          <a:p>
            <a:pPr marL="228600" lvl="0" indent="-50800" algn="l" rtl="0">
              <a:lnSpc>
                <a:spcPct val="90000"/>
              </a:lnSpc>
              <a:spcBef>
                <a:spcPts val="1000"/>
              </a:spcBef>
              <a:spcAft>
                <a:spcPts val="0"/>
              </a:spcAft>
              <a:buClr>
                <a:schemeClr val="dk1"/>
              </a:buClr>
              <a:buSzPts val="2800"/>
              <a:buNone/>
            </a:pPr>
            <a:endParaRPr/>
          </a:p>
        </p:txBody>
      </p:sp>
      <p:sp>
        <p:nvSpPr>
          <p:cNvPr id="473" name="Google Shape;47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74" name="Google Shape;47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475" name="Google Shape;475;p25"/>
          <p:cNvSpPr/>
          <p:nvPr/>
        </p:nvSpPr>
        <p:spPr>
          <a:xfrm>
            <a:off x="937341" y="4870173"/>
            <a:ext cx="9632829" cy="215659"/>
          </a:xfrm>
          <a:prstGeom prst="rect">
            <a:avLst/>
          </a:prstGeom>
          <a:solidFill>
            <a:srgbClr val="ED7D3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76" name="Google Shape;476;p25"/>
          <p:cNvCxnSpPr/>
          <p:nvPr/>
        </p:nvCxnSpPr>
        <p:spPr>
          <a:xfrm rot="10800000" flipH="1">
            <a:off x="994914" y="5827143"/>
            <a:ext cx="9569568" cy="5751"/>
          </a:xfrm>
          <a:prstGeom prst="straightConnector1">
            <a:avLst/>
          </a:prstGeom>
          <a:noFill/>
          <a:ln w="9525" cap="flat" cmpd="sng">
            <a:solidFill>
              <a:schemeClr val="accent1"/>
            </a:solidFill>
            <a:prstDash val="solid"/>
            <a:miter lim="800000"/>
            <a:headEnd type="none" w="sm" len="sm"/>
            <a:tailEnd type="none" w="sm" len="sm"/>
          </a:ln>
        </p:spPr>
      </p:cxnSp>
      <p:sp>
        <p:nvSpPr>
          <p:cNvPr id="477" name="Google Shape;477;p25"/>
          <p:cNvSpPr/>
          <p:nvPr/>
        </p:nvSpPr>
        <p:spPr>
          <a:xfrm>
            <a:off x="11049000" y="5083021"/>
            <a:ext cx="790754" cy="37381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8" name="Google Shape;478;p25"/>
          <p:cNvSpPr/>
          <p:nvPr/>
        </p:nvSpPr>
        <p:spPr>
          <a:xfrm>
            <a:off x="92826" y="5068643"/>
            <a:ext cx="661358" cy="388188"/>
          </a:xfrm>
          <a:prstGeom prst="lef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9" name="Google Shape;479;p25"/>
          <p:cNvSpPr txBox="1"/>
          <p:nvPr/>
        </p:nvSpPr>
        <p:spPr>
          <a:xfrm>
            <a:off x="11197150" y="4727025"/>
            <a:ext cx="98797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a:t>
            </a:r>
            <a:endParaRPr sz="1800" b="0" i="0" u="none" strike="noStrike" cap="none">
              <a:solidFill>
                <a:schemeClr val="dk1"/>
              </a:solidFill>
              <a:latin typeface="Calibri"/>
              <a:ea typeface="Calibri"/>
              <a:cs typeface="Calibri"/>
              <a:sym typeface="Calibri"/>
            </a:endParaRPr>
          </a:p>
        </p:txBody>
      </p:sp>
      <p:sp>
        <p:nvSpPr>
          <p:cNvPr id="480" name="Google Shape;480;p25"/>
          <p:cNvSpPr txBox="1"/>
          <p:nvPr/>
        </p:nvSpPr>
        <p:spPr>
          <a:xfrm>
            <a:off x="342244" y="4798911"/>
            <a:ext cx="98797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86" name="Google Shape;48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87" name="Google Shape;48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488" name="Google Shape;488;p26"/>
          <p:cNvSpPr txBox="1"/>
          <p:nvPr/>
        </p:nvSpPr>
        <p:spPr>
          <a:xfrm>
            <a:off x="552409" y="1713461"/>
            <a:ext cx="5532407"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Calibri"/>
                <a:ea typeface="Calibri"/>
                <a:cs typeface="Calibri"/>
                <a:sym typeface="Calibri"/>
              </a:rPr>
              <a:t>Desde (0,0)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Calibri"/>
                <a:ea typeface="Calibri"/>
                <a:cs typeface="Calibri"/>
                <a:sym typeface="Calibri"/>
              </a:rPr>
              <a:t>(45,90)</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Calibri"/>
                <a:ea typeface="Calibri"/>
                <a:cs typeface="Calibri"/>
                <a:sym typeface="Calibri"/>
              </a:rPr>
              <a:t>(-50,60)</a:t>
            </a:r>
            <a:endParaRPr sz="1400" b="0" i="0" u="none" strike="noStrike" cap="none">
              <a:solidFill>
                <a:srgbClr val="000000"/>
              </a:solidFill>
              <a:latin typeface="Arial"/>
              <a:ea typeface="Arial"/>
              <a:cs typeface="Arial"/>
              <a:sym typeface="Arial"/>
            </a:endParaRPr>
          </a:p>
        </p:txBody>
      </p:sp>
      <p:sp>
        <p:nvSpPr>
          <p:cNvPr id="489" name="Google Shape;489;p26"/>
          <p:cNvSpPr txBox="1"/>
          <p:nvPr/>
        </p:nvSpPr>
        <p:spPr>
          <a:xfrm>
            <a:off x="6375238" y="534517"/>
            <a:ext cx="5532407" cy="56323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Calibri"/>
                <a:ea typeface="Calibri"/>
                <a:cs typeface="Calibri"/>
                <a:sym typeface="Calibri"/>
              </a:rPr>
              <a:t>Continuas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Calibri"/>
                <a:ea typeface="Calibri"/>
                <a:cs typeface="Calibri"/>
                <a:sym typeface="Calibri"/>
              </a:rPr>
              <a:t>(0,0)</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Calibri"/>
                <a:ea typeface="Calibri"/>
                <a:cs typeface="Calibri"/>
                <a:sym typeface="Calibri"/>
              </a:rPr>
              <a:t>(0,100)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Calibri"/>
                <a:ea typeface="Calibri"/>
                <a:cs typeface="Calibri"/>
                <a:sym typeface="Calibri"/>
              </a:rPr>
              <a:t>(100,0)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Calibri"/>
                <a:ea typeface="Calibri"/>
                <a:cs typeface="Calibri"/>
                <a:sym typeface="Calibri"/>
              </a:rPr>
              <a:t>(0,-100)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Calibri"/>
                <a:ea typeface="Calibri"/>
                <a:cs typeface="Calibri"/>
                <a:sym typeface="Calibri"/>
              </a:rPr>
              <a:t>(-100,0)</a:t>
            </a:r>
            <a:endParaRPr sz="1400" b="0" i="0" u="none" strike="noStrike" cap="none">
              <a:solidFill>
                <a:srgbClr val="000000"/>
              </a:solidFill>
              <a:latin typeface="Arial"/>
              <a:ea typeface="Arial"/>
              <a:cs typeface="Arial"/>
              <a:sym typeface="Arial"/>
            </a:endParaRPr>
          </a:p>
        </p:txBody>
      </p:sp>
      <p:pic>
        <p:nvPicPr>
          <p:cNvPr id="490" name="Google Shape;490;p26"/>
          <p:cNvPicPr preferRelativeResize="0"/>
          <p:nvPr/>
        </p:nvPicPr>
        <p:blipFill rotWithShape="1">
          <a:blip r:embed="rId3">
            <a:alphaModFix/>
          </a:blip>
          <a:srcRect/>
          <a:stretch/>
        </p:blipFill>
        <p:spPr>
          <a:xfrm>
            <a:off x="552409" y="4598556"/>
            <a:ext cx="3441701" cy="19359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Dibujar 10 cm 10 cm de tela</a:t>
            </a:r>
            <a:endParaRPr/>
          </a:p>
        </p:txBody>
      </p:sp>
      <p:sp>
        <p:nvSpPr>
          <p:cNvPr id="496" name="Google Shape;49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497" name="Google Shape;49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498" name="Google Shape;498;p27" descr="A picture containing calendar&#10;&#10;Description automatically generated"/>
          <p:cNvPicPr preferRelativeResize="0"/>
          <p:nvPr/>
        </p:nvPicPr>
        <p:blipFill rotWithShape="1">
          <a:blip r:embed="rId3">
            <a:alphaModFix/>
          </a:blip>
          <a:srcRect/>
          <a:stretch/>
        </p:blipFill>
        <p:spPr>
          <a:xfrm>
            <a:off x="569343" y="1782232"/>
            <a:ext cx="3390181" cy="4573119"/>
          </a:xfrm>
          <a:prstGeom prst="rect">
            <a:avLst/>
          </a:prstGeom>
          <a:noFill/>
          <a:ln>
            <a:noFill/>
          </a:ln>
        </p:spPr>
      </p:pic>
      <p:pic>
        <p:nvPicPr>
          <p:cNvPr id="499" name="Google Shape;499;p27" descr="A picture containing diagram&#10;&#10;Description automatically generated"/>
          <p:cNvPicPr preferRelativeResize="0"/>
          <p:nvPr/>
        </p:nvPicPr>
        <p:blipFill rotWithShape="1">
          <a:blip r:embed="rId4">
            <a:alphaModFix/>
          </a:blip>
          <a:srcRect/>
          <a:stretch/>
        </p:blipFill>
        <p:spPr>
          <a:xfrm>
            <a:off x="5342626" y="2155896"/>
            <a:ext cx="5417388" cy="36101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505" name="Google Shape;50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506" name="Google Shape;50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507" name="Google Shape;507;p28" descr="A screenshot of a computer&#10;&#10;Description automatically generated"/>
          <p:cNvPicPr preferRelativeResize="0">
            <a:picLocks noGrp="1"/>
          </p:cNvPicPr>
          <p:nvPr>
            <p:ph type="body" idx="1"/>
          </p:nvPr>
        </p:nvPicPr>
        <p:blipFill rotWithShape="1">
          <a:blip r:embed="rId3">
            <a:alphaModFix/>
          </a:blip>
          <a:srcRect/>
          <a:stretch/>
        </p:blipFill>
        <p:spPr>
          <a:xfrm>
            <a:off x="600663" y="677922"/>
            <a:ext cx="10924822" cy="61387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513" name="Google Shape;51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514" name="Google Shape;51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15" name="Google Shape;515;p29"/>
          <p:cNvPicPr preferRelativeResize="0"/>
          <p:nvPr/>
        </p:nvPicPr>
        <p:blipFill rotWithShape="1">
          <a:blip r:embed="rId3">
            <a:alphaModFix/>
          </a:blip>
          <a:srcRect/>
          <a:stretch/>
        </p:blipFill>
        <p:spPr>
          <a:xfrm>
            <a:off x="649595" y="229145"/>
            <a:ext cx="10892809" cy="61272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i="1"/>
              <a:t>Trabajo colaborativo</a:t>
            </a:r>
            <a:endParaRPr/>
          </a:p>
        </p:txBody>
      </p:sp>
      <p:sp>
        <p:nvSpPr>
          <p:cNvPr id="193" name="Google Shape;193;p3"/>
          <p:cNvSpPr txBox="1">
            <a:spLocks noGrp="1"/>
          </p:cNvSpPr>
          <p:nvPr>
            <p:ph type="body" idx="1"/>
          </p:nvPr>
        </p:nvSpPr>
        <p:spPr>
          <a:xfrm>
            <a:off x="838200" y="1905369"/>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Calibri"/>
                <a:ea typeface="Calibri"/>
                <a:cs typeface="Calibri"/>
                <a:sym typeface="Calibri"/>
              </a:rPr>
              <a:t>Es un grupo de personas que intervienen aportando sus ideas y conocimientos, con el objetivo de lograr una meta, desarollando una actividad  en la cual existe la coordinacion, la aportacion de ideas y conocimientos desde su propia experiencia, asi como un aprendizaje tecnico. </a:t>
            </a:r>
            <a:endParaRPr/>
          </a:p>
          <a:p>
            <a:pPr marL="0" lvl="0" indent="0" algn="just" rtl="0">
              <a:lnSpc>
                <a:spcPct val="90000"/>
              </a:lnSpc>
              <a:spcBef>
                <a:spcPts val="1000"/>
              </a:spcBef>
              <a:spcAft>
                <a:spcPts val="0"/>
              </a:spcAft>
              <a:buClr>
                <a:schemeClr val="dk1"/>
              </a:buClr>
              <a:buSzPts val="2800"/>
              <a:buNone/>
            </a:pPr>
            <a:r>
              <a:rPr lang="en-US">
                <a:latin typeface="Calibri"/>
                <a:ea typeface="Calibri"/>
                <a:cs typeface="Calibri"/>
                <a:sym typeface="Calibri"/>
              </a:rPr>
              <a:t>  Sin embargo tiende a ser dificil porque se requiere un gran compromiso con los objetivos a alcanzar por parte de todo el equipo.</a:t>
            </a:r>
            <a:endParaRPr/>
          </a:p>
        </p:txBody>
      </p:sp>
      <p:sp>
        <p:nvSpPr>
          <p:cNvPr id="194" name="Google Shape;19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195" name="Google Shape;19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21147cda069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521" name="Google Shape;521;g21147cda069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sp>
        <p:nvSpPr>
          <p:cNvPr id="522" name="Google Shape;522;g21147cda069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pic>
        <p:nvPicPr>
          <p:cNvPr id="523" name="Google Shape;523;g21147cda069_0_0"/>
          <p:cNvPicPr preferRelativeResize="0"/>
          <p:nvPr/>
        </p:nvPicPr>
        <p:blipFill rotWithShape="1">
          <a:blip r:embed="rId3">
            <a:alphaModFix/>
          </a:blip>
          <a:srcRect/>
          <a:stretch/>
        </p:blipFill>
        <p:spPr>
          <a:xfrm>
            <a:off x="1065950" y="970525"/>
            <a:ext cx="7618325" cy="4285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21147cda069_0_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529" name="Google Shape;529;g21147cda069_0_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sp>
        <p:nvSpPr>
          <p:cNvPr id="530" name="Google Shape;530;g21147cda069_0_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pic>
        <p:nvPicPr>
          <p:cNvPr id="531" name="Google Shape;531;g21147cda069_0_8"/>
          <p:cNvPicPr preferRelativeResize="0"/>
          <p:nvPr/>
        </p:nvPicPr>
        <p:blipFill rotWithShape="1">
          <a:blip r:embed="rId3">
            <a:alphaModFix/>
          </a:blip>
          <a:srcRect/>
          <a:stretch/>
        </p:blipFill>
        <p:spPr>
          <a:xfrm>
            <a:off x="1707425" y="1424725"/>
            <a:ext cx="7126325" cy="4008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21147cda069_0_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537" name="Google Shape;537;g21147cda069_0_1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sp>
        <p:nvSpPr>
          <p:cNvPr id="538" name="Google Shape;538;g21147cda069_0_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pic>
        <p:nvPicPr>
          <p:cNvPr id="539" name="Google Shape;539;g21147cda069_0_15"/>
          <p:cNvPicPr preferRelativeResize="0"/>
          <p:nvPr/>
        </p:nvPicPr>
        <p:blipFill rotWithShape="1">
          <a:blip r:embed="rId3">
            <a:alphaModFix/>
          </a:blip>
          <a:srcRect/>
          <a:stretch/>
        </p:blipFill>
        <p:spPr>
          <a:xfrm>
            <a:off x="1971575" y="1278800"/>
            <a:ext cx="6598051" cy="3711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21147cda069_0_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545" name="Google Shape;545;g21147cda069_0_2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sp>
        <p:nvSpPr>
          <p:cNvPr id="546" name="Google Shape;546;g21147cda069_0_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pic>
        <p:nvPicPr>
          <p:cNvPr id="547" name="Google Shape;547;g21147cda069_0_22"/>
          <p:cNvPicPr preferRelativeResize="0"/>
          <p:nvPr/>
        </p:nvPicPr>
        <p:blipFill rotWithShape="1">
          <a:blip r:embed="rId3">
            <a:alphaModFix/>
          </a:blip>
          <a:srcRect/>
          <a:stretch/>
        </p:blipFill>
        <p:spPr>
          <a:xfrm>
            <a:off x="1502961" y="1134250"/>
            <a:ext cx="9186091" cy="51671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1f5e9e27ac2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53" name="Google Shape;553;g1f5e9e27ac2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54" name="Google Shape;554;g1f5e9e27ac2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pic>
        <p:nvPicPr>
          <p:cNvPr id="555" name="Google Shape;555;g1f5e9e27ac2_0_0"/>
          <p:cNvPicPr preferRelativeResize="0"/>
          <p:nvPr/>
        </p:nvPicPr>
        <p:blipFill>
          <a:blip r:embed="rId3">
            <a:alphaModFix/>
          </a:blip>
          <a:stretch>
            <a:fillRect/>
          </a:stretch>
        </p:blipFill>
        <p:spPr>
          <a:xfrm>
            <a:off x="1405550" y="970500"/>
            <a:ext cx="8523926" cy="4794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1f5e9e27ac2_0_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61" name="Google Shape;561;g1f5e9e27ac2_0_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62" name="Google Shape;562;g1f5e9e27ac2_0_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pic>
        <p:nvPicPr>
          <p:cNvPr id="563" name="Google Shape;563;g1f5e9e27ac2_0_8"/>
          <p:cNvPicPr preferRelativeResize="0"/>
          <p:nvPr/>
        </p:nvPicPr>
        <p:blipFill>
          <a:blip r:embed="rId3">
            <a:alphaModFix/>
          </a:blip>
          <a:stretch>
            <a:fillRect/>
          </a:stretch>
        </p:blipFill>
        <p:spPr>
          <a:xfrm>
            <a:off x="2551008" y="997475"/>
            <a:ext cx="7735469" cy="4351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1f5e9e27ac2_0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69" name="Google Shape;569;g1f5e9e27ac2_0_1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70" name="Google Shape;570;g1f5e9e27ac2_0_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pic>
        <p:nvPicPr>
          <p:cNvPr id="571" name="Google Shape;571;g1f5e9e27ac2_0_15"/>
          <p:cNvPicPr preferRelativeResize="0"/>
          <p:nvPr/>
        </p:nvPicPr>
        <p:blipFill>
          <a:blip r:embed="rId3">
            <a:alphaModFix/>
          </a:blip>
          <a:stretch>
            <a:fillRect/>
          </a:stretch>
        </p:blipFill>
        <p:spPr>
          <a:xfrm>
            <a:off x="1113631" y="912813"/>
            <a:ext cx="8946446" cy="50323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MX"/>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6" name="Imagen 5"/>
          <p:cNvPicPr>
            <a:picLocks noChangeAspect="1"/>
          </p:cNvPicPr>
          <p:nvPr/>
        </p:nvPicPr>
        <p:blipFill>
          <a:blip r:embed="rId2"/>
          <a:stretch>
            <a:fillRect/>
          </a:stretch>
        </p:blipFill>
        <p:spPr>
          <a:xfrm>
            <a:off x="321236" y="382401"/>
            <a:ext cx="11032564" cy="6205817"/>
          </a:xfrm>
          <a:prstGeom prst="rect">
            <a:avLst/>
          </a:prstGeom>
        </p:spPr>
      </p:pic>
    </p:spTree>
    <p:extLst>
      <p:ext uri="{BB962C8B-B14F-4D97-AF65-F5344CB8AC3E}">
        <p14:creationId xmlns:p14="http://schemas.microsoft.com/office/powerpoint/2010/main" val="1459674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5" name="Imagen 4"/>
          <p:cNvPicPr>
            <a:picLocks noChangeAspect="1"/>
          </p:cNvPicPr>
          <p:nvPr/>
        </p:nvPicPr>
        <p:blipFill>
          <a:blip r:embed="rId2"/>
          <a:stretch>
            <a:fillRect/>
          </a:stretch>
        </p:blipFill>
        <p:spPr>
          <a:xfrm>
            <a:off x="975946" y="394583"/>
            <a:ext cx="10598696" cy="5961767"/>
          </a:xfrm>
          <a:prstGeom prst="rect">
            <a:avLst/>
          </a:prstGeom>
        </p:spPr>
      </p:pic>
    </p:spTree>
    <p:extLst>
      <p:ext uri="{BB962C8B-B14F-4D97-AF65-F5344CB8AC3E}">
        <p14:creationId xmlns:p14="http://schemas.microsoft.com/office/powerpoint/2010/main" val="968437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577" name="Google Shape;577;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https://tuplasa.com.mx/productos.php</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https://www.norelem.mx/xs_db/DOKUMENT_DB/www/NORELEM/Kataloge/norelem_Katalog_Aluminiumprofile_ES_2017.pdf</a:t>
            </a:r>
            <a:endParaRPr/>
          </a:p>
        </p:txBody>
      </p:sp>
      <p:sp>
        <p:nvSpPr>
          <p:cNvPr id="578" name="Google Shape;5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579" name="Google Shape;5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
          <p:cNvSpPr txBox="1">
            <a:spLocks noGrp="1"/>
          </p:cNvSpPr>
          <p:nvPr>
            <p:ph type="title"/>
          </p:nvPr>
        </p:nvSpPr>
        <p:spPr>
          <a:xfrm>
            <a:off x="904052" y="-14287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i="1"/>
              <a:t>¿Qué esperan de la materia?</a:t>
            </a:r>
            <a:endParaRPr/>
          </a:p>
        </p:txBody>
      </p:sp>
      <p:sp>
        <p:nvSpPr>
          <p:cNvPr id="201" name="Google Shape;201;p4"/>
          <p:cNvSpPr txBox="1">
            <a:spLocks noGrp="1"/>
          </p:cNvSpPr>
          <p:nvPr>
            <p:ph type="body" idx="1"/>
          </p:nvPr>
        </p:nvSpPr>
        <p:spPr>
          <a:xfrm>
            <a:off x="434229" y="1110224"/>
            <a:ext cx="11456340" cy="5432204"/>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en-US" sz="2000"/>
              <a:t>Poder diseñar piezas  para la maquinaria textil  en un futuro poder remplazarlas, con las nuevas tecnologias en el mercado y ahorrar gastos. </a:t>
            </a:r>
            <a:endParaRPr/>
          </a:p>
          <a:p>
            <a:pPr marL="228600" lvl="0" indent="-228600" algn="just" rtl="0">
              <a:lnSpc>
                <a:spcPct val="90000"/>
              </a:lnSpc>
              <a:spcBef>
                <a:spcPts val="1000"/>
              </a:spcBef>
              <a:spcAft>
                <a:spcPts val="0"/>
              </a:spcAft>
              <a:buClr>
                <a:schemeClr val="dk1"/>
              </a:buClr>
              <a:buSzPct val="100000"/>
              <a:buChar char="•"/>
            </a:pPr>
            <a:r>
              <a:rPr lang="en-US" sz="2000"/>
              <a:t>Aprender a diseñar piezas y poder usarlas en algun campo laboral.</a:t>
            </a:r>
            <a:endParaRPr/>
          </a:p>
          <a:p>
            <a:pPr marL="228600" lvl="0" indent="-228600" algn="just" rtl="0">
              <a:lnSpc>
                <a:spcPct val="90000"/>
              </a:lnSpc>
              <a:spcBef>
                <a:spcPts val="1000"/>
              </a:spcBef>
              <a:spcAft>
                <a:spcPts val="0"/>
              </a:spcAft>
              <a:buClr>
                <a:schemeClr val="dk1"/>
              </a:buClr>
              <a:buSzPct val="100000"/>
              <a:buChar char="•"/>
            </a:pPr>
            <a:r>
              <a:rPr lang="en-US" sz="2000"/>
              <a:t>Tener la capacidad de resolver problemas que se presenten agilizando asi mi forma de trabajo con nuevas herramientas.</a:t>
            </a:r>
            <a:endParaRPr sz="2000"/>
          </a:p>
          <a:p>
            <a:pPr marL="228600" lvl="0" indent="-228600" algn="just" rtl="0">
              <a:lnSpc>
                <a:spcPct val="90000"/>
              </a:lnSpc>
              <a:spcBef>
                <a:spcPts val="1000"/>
              </a:spcBef>
              <a:spcAft>
                <a:spcPts val="0"/>
              </a:spcAft>
              <a:buClr>
                <a:schemeClr val="dk1"/>
              </a:buClr>
              <a:buSzPct val="100000"/>
              <a:buChar char="•"/>
            </a:pPr>
            <a:r>
              <a:rPr lang="en-US" sz="2000"/>
              <a:t>Espero desarrollar la habilidad de un nuevo programa de computacion y asi tener mas oportunidades dentro de la industria textil.</a:t>
            </a:r>
            <a:endParaRPr sz="2000"/>
          </a:p>
          <a:p>
            <a:pPr marL="228600" lvl="0" indent="-228600" algn="just" rtl="0">
              <a:lnSpc>
                <a:spcPct val="90000"/>
              </a:lnSpc>
              <a:spcBef>
                <a:spcPts val="1000"/>
              </a:spcBef>
              <a:spcAft>
                <a:spcPts val="0"/>
              </a:spcAft>
              <a:buClr>
                <a:schemeClr val="dk1"/>
              </a:buClr>
              <a:buSzPct val="100000"/>
              <a:buChar char="•"/>
            </a:pPr>
            <a:r>
              <a:rPr lang="en-US" sz="2000"/>
              <a:t>Tener el conocimiento necesario para poder crear cualquier diseño.</a:t>
            </a:r>
            <a:endParaRPr sz="2000"/>
          </a:p>
          <a:p>
            <a:pPr marL="228600" lvl="0" indent="-228600" algn="just" rtl="0">
              <a:lnSpc>
                <a:spcPct val="90000"/>
              </a:lnSpc>
              <a:spcBef>
                <a:spcPts val="1000"/>
              </a:spcBef>
              <a:spcAft>
                <a:spcPts val="0"/>
              </a:spcAft>
              <a:buClr>
                <a:schemeClr val="dk1"/>
              </a:buClr>
              <a:buSzPct val="100000"/>
              <a:buChar char="•"/>
            </a:pPr>
            <a:r>
              <a:rPr lang="en-US" sz="2000"/>
              <a:t>Saber utilizar un nuevo programa y trabajar en 3D.</a:t>
            </a:r>
            <a:endParaRPr sz="2000"/>
          </a:p>
          <a:p>
            <a:pPr marL="228600" lvl="0" indent="-228600" algn="just" rtl="0">
              <a:lnSpc>
                <a:spcPct val="90000"/>
              </a:lnSpc>
              <a:spcBef>
                <a:spcPts val="1000"/>
              </a:spcBef>
              <a:spcAft>
                <a:spcPts val="0"/>
              </a:spcAft>
              <a:buClr>
                <a:schemeClr val="dk1"/>
              </a:buClr>
              <a:buSzPct val="100000"/>
              <a:buChar char="•"/>
            </a:pPr>
            <a:r>
              <a:rPr lang="en-US" sz="2000"/>
              <a:t>Poder tener el conocimiento necesario para poder realizar cualquier tipo de trabajo y problema que se me presente.</a:t>
            </a:r>
            <a:endParaRPr sz="2000"/>
          </a:p>
          <a:p>
            <a:pPr marL="228600" lvl="0" indent="-228600" algn="just" rtl="0">
              <a:lnSpc>
                <a:spcPct val="90000"/>
              </a:lnSpc>
              <a:spcBef>
                <a:spcPts val="1000"/>
              </a:spcBef>
              <a:spcAft>
                <a:spcPts val="0"/>
              </a:spcAft>
              <a:buClr>
                <a:schemeClr val="dk1"/>
              </a:buClr>
              <a:buSzPct val="100000"/>
              <a:buChar char="•"/>
            </a:pPr>
            <a:r>
              <a:rPr lang="en-US" sz="2000"/>
              <a:t>Aprender a diseñar varias piezas en diferentes dimenciones como en 2D y 3D con la ayuda de la herramienta mas elemental que es AUTOCAD .</a:t>
            </a:r>
            <a:endParaRPr/>
          </a:p>
          <a:p>
            <a:pPr marL="228600" lvl="0" indent="-228600" algn="just" rtl="0">
              <a:lnSpc>
                <a:spcPct val="90000"/>
              </a:lnSpc>
              <a:spcBef>
                <a:spcPts val="1000"/>
              </a:spcBef>
              <a:spcAft>
                <a:spcPts val="0"/>
              </a:spcAft>
              <a:buClr>
                <a:schemeClr val="dk1"/>
              </a:buClr>
              <a:buSzPct val="100000"/>
              <a:buChar char="•"/>
            </a:pPr>
            <a:r>
              <a:rPr lang="en-US" sz="2000"/>
              <a:t>Tener una nueva herramienta para plazmar diseños y dimensiones ocupadas en el area textil , planos de maquinas, moldes de prendas, prendas terminadas y especificaciones en dibujo ahora de forma digital.</a:t>
            </a:r>
            <a:endParaRPr/>
          </a:p>
          <a:p>
            <a:pPr marL="228600" lvl="0" indent="-228600" algn="just" rtl="0">
              <a:lnSpc>
                <a:spcPct val="90000"/>
              </a:lnSpc>
              <a:spcBef>
                <a:spcPts val="1000"/>
              </a:spcBef>
              <a:spcAft>
                <a:spcPts val="0"/>
              </a:spcAft>
              <a:buClr>
                <a:schemeClr val="dk1"/>
              </a:buClr>
              <a:buSzPct val="100000"/>
              <a:buChar char="•"/>
            </a:pPr>
            <a:r>
              <a:rPr lang="en-US" sz="2000"/>
              <a:t>Obtener conocimientos con el programa utilizado que es autocad y poder ejecutar cada uno de los comandos sin necesidad de apoyarme con videos, también aprender cada una de sus funciones.</a:t>
            </a:r>
            <a:endParaRPr/>
          </a:p>
          <a:p>
            <a:pPr marL="228600" lvl="0" indent="-228600" algn="just" rtl="0">
              <a:lnSpc>
                <a:spcPct val="90000"/>
              </a:lnSpc>
              <a:spcBef>
                <a:spcPts val="1000"/>
              </a:spcBef>
              <a:spcAft>
                <a:spcPts val="0"/>
              </a:spcAft>
              <a:buClr>
                <a:schemeClr val="dk1"/>
              </a:buClr>
              <a:buSzPct val="100000"/>
              <a:buChar char="•"/>
            </a:pPr>
            <a:r>
              <a:rPr lang="en-US" sz="2000"/>
              <a:t>Adquirir el aprendizaje necesario para saber utilizar los programas que sean usados durante el semestre, para aplicarlo en la carrera </a:t>
            </a:r>
            <a:endParaRPr sz="2000"/>
          </a:p>
          <a:p>
            <a:pPr marL="228600" lvl="0" indent="-111125" algn="just" rtl="0">
              <a:lnSpc>
                <a:spcPct val="90000"/>
              </a:lnSpc>
              <a:spcBef>
                <a:spcPts val="1000"/>
              </a:spcBef>
              <a:spcAft>
                <a:spcPts val="0"/>
              </a:spcAft>
              <a:buClr>
                <a:schemeClr val="dk1"/>
              </a:buClr>
              <a:buSzPct val="100000"/>
              <a:buNone/>
            </a:pPr>
            <a:endParaRPr sz="2000"/>
          </a:p>
        </p:txBody>
      </p:sp>
      <p:sp>
        <p:nvSpPr>
          <p:cNvPr id="202" name="Google Shape;20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203" name="Google Shape;20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85" name="Google Shape;585;p31" descr="Diagram&#10;&#10;Description automatically generated"/>
          <p:cNvPicPr preferRelativeResize="0">
            <a:picLocks noGrp="1"/>
          </p:cNvPicPr>
          <p:nvPr>
            <p:ph type="body" idx="1"/>
          </p:nvPr>
        </p:nvPicPr>
        <p:blipFill rotWithShape="1">
          <a:blip r:embed="rId3">
            <a:alphaModFix/>
          </a:blip>
          <a:srcRect/>
          <a:stretch/>
        </p:blipFill>
        <p:spPr>
          <a:xfrm>
            <a:off x="2593273" y="315629"/>
            <a:ext cx="6516624" cy="3633216"/>
          </a:xfrm>
          <a:prstGeom prst="rect">
            <a:avLst/>
          </a:prstGeom>
          <a:noFill/>
          <a:ln>
            <a:noFill/>
          </a:ln>
        </p:spPr>
      </p:pic>
      <p:sp>
        <p:nvSpPr>
          <p:cNvPr id="586" name="Google Shape;58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587" name="Google Shape;58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588" name="Google Shape;588;p31" descr="A picture containing diagram&#10;&#10;Description automatically generated"/>
          <p:cNvPicPr preferRelativeResize="0"/>
          <p:nvPr/>
        </p:nvPicPr>
        <p:blipFill rotWithShape="1">
          <a:blip r:embed="rId4">
            <a:alphaModFix/>
          </a:blip>
          <a:srcRect/>
          <a:stretch/>
        </p:blipFill>
        <p:spPr>
          <a:xfrm>
            <a:off x="4034287" y="4212362"/>
            <a:ext cx="3749614" cy="2142636"/>
          </a:xfrm>
          <a:prstGeom prst="rect">
            <a:avLst/>
          </a:prstGeom>
          <a:noFill/>
          <a:ln>
            <a:noFill/>
          </a:ln>
        </p:spPr>
      </p:pic>
      <p:sp>
        <p:nvSpPr>
          <p:cNvPr id="589" name="Google Shape;589;p31"/>
          <p:cNvSpPr txBox="1"/>
          <p:nvPr/>
        </p:nvSpPr>
        <p:spPr>
          <a:xfrm>
            <a:off x="9110869" y="4721087"/>
            <a:ext cx="245165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Objetivo: Sacar un Monofilamento</a:t>
            </a:r>
            <a:endParaRPr sz="1800" b="1"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Enlistar los elementos por complejidad</a:t>
            </a:r>
            <a:endParaRPr/>
          </a:p>
        </p:txBody>
      </p:sp>
      <p:sp>
        <p:nvSpPr>
          <p:cNvPr id="595" name="Google Shape;595;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596" name="Google Shape;59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
        <p:nvSpPr>
          <p:cNvPr id="597" name="Google Shape;59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207"/>
        <p:cNvGrpSpPr/>
        <p:nvPr/>
      </p:nvGrpSpPr>
      <p:grpSpPr>
        <a:xfrm>
          <a:off x="0" y="0"/>
          <a:ext cx="0" cy="0"/>
          <a:chOff x="0" y="0"/>
          <a:chExt cx="0" cy="0"/>
        </a:xfrm>
      </p:grpSpPr>
      <p:sp>
        <p:nvSpPr>
          <p:cNvPr id="208" name="Google Shape;208;p5"/>
          <p:cNvSpPr/>
          <p:nvPr/>
        </p:nvSpPr>
        <p:spPr>
          <a:xfrm>
            <a:off x="1" y="0"/>
            <a:ext cx="4067397" cy="3481744"/>
          </a:xfrm>
          <a:custGeom>
            <a:avLst/>
            <a:gdLst/>
            <a:ahLst/>
            <a:cxnLst/>
            <a:rect l="l" t="t" r="r" b="b"/>
            <a:pathLst>
              <a:path w="4067397" h="3481744" extrusionOk="0">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9" name="Google Shape;209;p5"/>
          <p:cNvSpPr/>
          <p:nvPr/>
        </p:nvSpPr>
        <p:spPr>
          <a:xfrm>
            <a:off x="0" y="0"/>
            <a:ext cx="3904500" cy="3318846"/>
          </a:xfrm>
          <a:custGeom>
            <a:avLst/>
            <a:gdLst/>
            <a:ahLst/>
            <a:cxnLst/>
            <a:rect l="l" t="t" r="r" b="b"/>
            <a:pathLst>
              <a:path w="3904500" h="3318846" extrusionOk="0">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10" name="Google Shape;210;p5" descr="A picture containing text, computer&#10;&#10;Description automatically generated"/>
          <p:cNvPicPr preferRelativeResize="0"/>
          <p:nvPr/>
        </p:nvPicPr>
        <p:blipFill rotWithShape="1">
          <a:blip r:embed="rId3">
            <a:alphaModFix/>
          </a:blip>
          <a:srcRect/>
          <a:stretch/>
        </p:blipFill>
        <p:spPr>
          <a:xfrm>
            <a:off x="246297" y="535640"/>
            <a:ext cx="2932211" cy="1721297"/>
          </a:xfrm>
          <a:prstGeom prst="rect">
            <a:avLst/>
          </a:prstGeom>
          <a:noFill/>
          <a:ln>
            <a:noFill/>
          </a:ln>
        </p:spPr>
      </p:pic>
      <p:sp>
        <p:nvSpPr>
          <p:cNvPr id="211" name="Google Shape;211;p5"/>
          <p:cNvSpPr/>
          <p:nvPr/>
        </p:nvSpPr>
        <p:spPr>
          <a:xfrm>
            <a:off x="4535804" y="452999"/>
            <a:ext cx="1975104" cy="1975104"/>
          </a:xfrm>
          <a:prstGeom prst="ellipse">
            <a:avLst/>
          </a:pr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2" name="Google Shape;212;p5"/>
          <p:cNvSpPr/>
          <p:nvPr/>
        </p:nvSpPr>
        <p:spPr>
          <a:xfrm>
            <a:off x="4700396" y="617591"/>
            <a:ext cx="1645920" cy="164592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13" name="Google Shape;213;p5" descr="Icon&#10;&#10;Description automatically generated"/>
          <p:cNvPicPr preferRelativeResize="0"/>
          <p:nvPr/>
        </p:nvPicPr>
        <p:blipFill rotWithShape="1">
          <a:blip r:embed="rId4">
            <a:alphaModFix/>
          </a:blip>
          <a:srcRect/>
          <a:stretch/>
        </p:blipFill>
        <p:spPr>
          <a:xfrm>
            <a:off x="4974716" y="891911"/>
            <a:ext cx="1097280" cy="1097280"/>
          </a:xfrm>
          <a:prstGeom prst="rect">
            <a:avLst/>
          </a:prstGeom>
          <a:noFill/>
          <a:ln>
            <a:noFill/>
          </a:ln>
        </p:spPr>
      </p:pic>
      <p:sp>
        <p:nvSpPr>
          <p:cNvPr id="214" name="Google Shape;214;p5"/>
          <p:cNvSpPr/>
          <p:nvPr/>
        </p:nvSpPr>
        <p:spPr>
          <a:xfrm>
            <a:off x="-1" y="4041056"/>
            <a:ext cx="3216344" cy="2816945"/>
          </a:xfrm>
          <a:custGeom>
            <a:avLst/>
            <a:gdLst/>
            <a:ahLst/>
            <a:cxnLst/>
            <a:rect l="l" t="t" r="r" b="b"/>
            <a:pathLst>
              <a:path w="3216344" h="2816945" extrusionOk="0">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5" name="Google Shape;215;p5"/>
          <p:cNvSpPr/>
          <p:nvPr/>
        </p:nvSpPr>
        <p:spPr>
          <a:xfrm>
            <a:off x="0" y="4207013"/>
            <a:ext cx="3050387" cy="2654675"/>
          </a:xfrm>
          <a:custGeom>
            <a:avLst/>
            <a:gdLst/>
            <a:ahLst/>
            <a:cxnLst/>
            <a:rect l="l" t="t" r="r" b="b"/>
            <a:pathLst>
              <a:path w="3050387" h="2654675" extrusionOk="0">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16" name="Google Shape;216;p5" descr="Diagram&#10;&#10;Description automatically generated"/>
          <p:cNvPicPr preferRelativeResize="0"/>
          <p:nvPr/>
        </p:nvPicPr>
        <p:blipFill rotWithShape="1">
          <a:blip r:embed="rId5">
            <a:alphaModFix/>
          </a:blip>
          <a:srcRect/>
          <a:stretch/>
        </p:blipFill>
        <p:spPr>
          <a:xfrm>
            <a:off x="246297" y="5005695"/>
            <a:ext cx="2239728" cy="1523344"/>
          </a:xfrm>
          <a:prstGeom prst="rect">
            <a:avLst/>
          </a:prstGeom>
          <a:noFill/>
          <a:ln>
            <a:noFill/>
          </a:ln>
        </p:spPr>
      </p:pic>
      <p:sp>
        <p:nvSpPr>
          <p:cNvPr id="217" name="Google Shape;217;p5"/>
          <p:cNvSpPr/>
          <p:nvPr/>
        </p:nvSpPr>
        <p:spPr>
          <a:xfrm>
            <a:off x="3380935" y="2871982"/>
            <a:ext cx="2834640" cy="2834640"/>
          </a:xfrm>
          <a:prstGeom prst="ellipse">
            <a:avLst/>
          </a:pr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8" name="Google Shape;218;p5"/>
          <p:cNvSpPr/>
          <p:nvPr/>
        </p:nvSpPr>
        <p:spPr>
          <a:xfrm>
            <a:off x="3545527" y="3036574"/>
            <a:ext cx="2505456" cy="250545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19" name="Google Shape;219;p5" descr="A picture containing diagram&#10;&#10;Description automatically generated"/>
          <p:cNvPicPr preferRelativeResize="0"/>
          <p:nvPr/>
        </p:nvPicPr>
        <p:blipFill rotWithShape="1">
          <a:blip r:embed="rId6">
            <a:alphaModFix/>
          </a:blip>
          <a:srcRect/>
          <a:stretch/>
        </p:blipFill>
        <p:spPr>
          <a:xfrm>
            <a:off x="3998155" y="3489202"/>
            <a:ext cx="1600200" cy="1600200"/>
          </a:xfrm>
          <a:prstGeom prst="rect">
            <a:avLst/>
          </a:prstGeom>
          <a:noFill/>
          <a:ln>
            <a:noFill/>
          </a:ln>
        </p:spPr>
      </p:pic>
      <p:sp>
        <p:nvSpPr>
          <p:cNvPr id="220" name="Google Shape;220;p5"/>
          <p:cNvSpPr txBox="1">
            <a:spLocks noGrp="1"/>
          </p:cNvSpPr>
          <p:nvPr>
            <p:ph type="body" idx="1"/>
          </p:nvPr>
        </p:nvSpPr>
        <p:spPr>
          <a:xfrm>
            <a:off x="6750346" y="2871982"/>
            <a:ext cx="4542966" cy="318168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1500"/>
              <a:buChar char="•"/>
            </a:pPr>
            <a:r>
              <a:rPr lang="en-US" sz="1500" b="1" i="1">
                <a:latin typeface="Calibri"/>
                <a:ea typeface="Calibri"/>
                <a:cs typeface="Calibri"/>
                <a:sym typeface="Calibri"/>
              </a:rPr>
              <a:t>Diseño</a:t>
            </a:r>
            <a:r>
              <a:rPr lang="en-US" sz="1500">
                <a:latin typeface="Calibri"/>
                <a:ea typeface="Calibri"/>
                <a:cs typeface="Calibri"/>
                <a:sym typeface="Calibri"/>
              </a:rPr>
              <a:t>: Actividad creativa que tiene por fin proyectar objetos que sean útiles y estéticos.</a:t>
            </a:r>
            <a:endParaRPr sz="1500">
              <a:latin typeface="Calibri"/>
              <a:ea typeface="Calibri"/>
              <a:cs typeface="Calibri"/>
              <a:sym typeface="Calibri"/>
            </a:endParaRPr>
          </a:p>
          <a:p>
            <a:pPr marL="228600" lvl="0" indent="-228600" algn="l" rtl="0">
              <a:lnSpc>
                <a:spcPct val="90000"/>
              </a:lnSpc>
              <a:spcBef>
                <a:spcPts val="1000"/>
              </a:spcBef>
              <a:spcAft>
                <a:spcPts val="0"/>
              </a:spcAft>
              <a:buClr>
                <a:schemeClr val="lt1"/>
              </a:buClr>
              <a:buSzPts val="1500"/>
              <a:buChar char="•"/>
            </a:pPr>
            <a:r>
              <a:rPr lang="en-US" sz="1500" b="1" i="1">
                <a:latin typeface="Calibri"/>
                <a:ea typeface="Calibri"/>
                <a:cs typeface="Calibri"/>
                <a:sym typeface="Calibri"/>
              </a:rPr>
              <a:t>Mecanismo</a:t>
            </a:r>
            <a:r>
              <a:rPr lang="en-US" sz="1500">
                <a:latin typeface="Calibri"/>
                <a:ea typeface="Calibri"/>
                <a:cs typeface="Calibri"/>
                <a:sym typeface="Calibri"/>
              </a:rPr>
              <a:t>: Conjunto de piezas o elementos que ajustados entre sí y empleando energía mecánica hacen un trabajo o cumplen una función.</a:t>
            </a:r>
            <a:endParaRPr/>
          </a:p>
          <a:p>
            <a:pPr marL="228600" lvl="0" indent="-228600" algn="l" rtl="0">
              <a:lnSpc>
                <a:spcPct val="90000"/>
              </a:lnSpc>
              <a:spcBef>
                <a:spcPts val="1000"/>
              </a:spcBef>
              <a:spcAft>
                <a:spcPts val="0"/>
              </a:spcAft>
              <a:buClr>
                <a:schemeClr val="lt1"/>
              </a:buClr>
              <a:buSzPts val="1500"/>
              <a:buChar char="•"/>
            </a:pPr>
            <a:r>
              <a:rPr lang="en-US" sz="1500" b="1">
                <a:latin typeface="Calibri"/>
                <a:ea typeface="Calibri"/>
                <a:cs typeface="Calibri"/>
                <a:sym typeface="Calibri"/>
              </a:rPr>
              <a:t>C</a:t>
            </a:r>
            <a:r>
              <a:rPr lang="en-US" sz="1500" b="1" i="1">
                <a:latin typeface="Calibri"/>
                <a:ea typeface="Calibri"/>
                <a:cs typeface="Calibri"/>
                <a:sym typeface="Calibri"/>
              </a:rPr>
              <a:t>omputadora</a:t>
            </a:r>
            <a:r>
              <a:rPr lang="en-US" sz="1500" b="1">
                <a:latin typeface="Calibri"/>
                <a:ea typeface="Calibri"/>
                <a:cs typeface="Calibri"/>
                <a:sym typeface="Calibri"/>
              </a:rPr>
              <a:t>:</a:t>
            </a:r>
            <a:r>
              <a:rPr lang="en-US" sz="1500">
                <a:latin typeface="Calibri"/>
                <a:ea typeface="Calibri"/>
                <a:cs typeface="Calibri"/>
                <a:sym typeface="Calibri"/>
              </a:rPr>
              <a:t> maquina electronica capaz de manejar la información tal como operaciones matematicas, asi como logicas,apoyado por programas informaticos.</a:t>
            </a:r>
            <a:endParaRPr/>
          </a:p>
          <a:p>
            <a:pPr marL="228600" lvl="0" indent="-228600" algn="l" rtl="0">
              <a:lnSpc>
                <a:spcPct val="90000"/>
              </a:lnSpc>
              <a:spcBef>
                <a:spcPts val="1000"/>
              </a:spcBef>
              <a:spcAft>
                <a:spcPts val="0"/>
              </a:spcAft>
              <a:buClr>
                <a:schemeClr val="lt1"/>
              </a:buClr>
              <a:buSzPts val="1500"/>
              <a:buChar char="•"/>
            </a:pPr>
            <a:r>
              <a:rPr lang="en-US" sz="1500" b="1" i="1">
                <a:latin typeface="Calibri"/>
                <a:ea typeface="Calibri"/>
                <a:cs typeface="Calibri"/>
                <a:sym typeface="Calibri"/>
              </a:rPr>
              <a:t>AutoCad</a:t>
            </a:r>
            <a:r>
              <a:rPr lang="en-US" sz="1500">
                <a:latin typeface="Calibri"/>
                <a:ea typeface="Calibri"/>
                <a:cs typeface="Calibri"/>
                <a:sym typeface="Calibri"/>
              </a:rPr>
              <a:t>: Software de diseño asistido por computadora utilizado para dibujos en 2D y modelado en 3D.</a:t>
            </a:r>
            <a:endParaRPr/>
          </a:p>
          <a:p>
            <a:pPr marL="228600" lvl="0" indent="-133350" algn="l" rtl="0">
              <a:lnSpc>
                <a:spcPct val="90000"/>
              </a:lnSpc>
              <a:spcBef>
                <a:spcPts val="1000"/>
              </a:spcBef>
              <a:spcAft>
                <a:spcPts val="0"/>
              </a:spcAft>
              <a:buClr>
                <a:schemeClr val="lt1"/>
              </a:buClr>
              <a:buSzPts val="1500"/>
              <a:buNone/>
            </a:pPr>
            <a:endParaRPr sz="1500">
              <a:latin typeface="Calibri"/>
              <a:ea typeface="Calibri"/>
              <a:cs typeface="Calibri"/>
              <a:sym typeface="Calibri"/>
            </a:endParaRPr>
          </a:p>
          <a:p>
            <a:pPr marL="228600" lvl="0" indent="-133350" algn="l" rtl="0">
              <a:lnSpc>
                <a:spcPct val="90000"/>
              </a:lnSpc>
              <a:spcBef>
                <a:spcPts val="1000"/>
              </a:spcBef>
              <a:spcAft>
                <a:spcPts val="0"/>
              </a:spcAft>
              <a:buClr>
                <a:schemeClr val="lt1"/>
              </a:buClr>
              <a:buSzPts val="1500"/>
              <a:buNone/>
            </a:pPr>
            <a:endParaRPr sz="1500">
              <a:latin typeface="Calibri"/>
              <a:ea typeface="Calibri"/>
              <a:cs typeface="Calibri"/>
              <a:sym typeface="Calibri"/>
            </a:endParaRPr>
          </a:p>
        </p:txBody>
      </p:sp>
      <p:sp>
        <p:nvSpPr>
          <p:cNvPr id="221" name="Google Shape;22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222" name="Google Shape;22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i="1"/>
              <a:t>Lista de mecanismos</a:t>
            </a:r>
            <a:endParaRPr b="1" i="1"/>
          </a:p>
        </p:txBody>
      </p:sp>
      <p:sp>
        <p:nvSpPr>
          <p:cNvPr id="228" name="Google Shape;228;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55000" lnSpcReduction="20000"/>
          </a:bodyPr>
          <a:lstStyle/>
          <a:p>
            <a:pPr marL="228600" lvl="0" indent="-228600" algn="just" rtl="0">
              <a:lnSpc>
                <a:spcPct val="90000"/>
              </a:lnSpc>
              <a:spcBef>
                <a:spcPts val="0"/>
              </a:spcBef>
              <a:spcAft>
                <a:spcPts val="0"/>
              </a:spcAft>
              <a:buClr>
                <a:schemeClr val="dk1"/>
              </a:buClr>
              <a:buSzPct val="100000"/>
              <a:buChar char="•"/>
            </a:pPr>
            <a:r>
              <a:rPr lang="en-US"/>
              <a:t>Transmisión lineal (poleas,palancas): Transmite el movimiento, fuerza y potencia por un motor de manera lineal a otro punto</a:t>
            </a:r>
            <a:endParaRPr/>
          </a:p>
          <a:p>
            <a:pPr marL="228600" lvl="0" indent="-228600" algn="just" rtl="0">
              <a:lnSpc>
                <a:spcPct val="90000"/>
              </a:lnSpc>
              <a:spcBef>
                <a:spcPts val="1000"/>
              </a:spcBef>
              <a:spcAft>
                <a:spcPts val="0"/>
              </a:spcAft>
              <a:buClr>
                <a:schemeClr val="dk1"/>
              </a:buClr>
              <a:buSzPct val="100000"/>
              <a:buChar char="•"/>
            </a:pPr>
            <a:r>
              <a:rPr lang="en-US"/>
              <a:t>Mecanismos de transmisión circular: en este caso, el elemento de entrada y el elemento de salida tienen movimiento circular. Ejemplo: Los sistemas de engranajes.</a:t>
            </a:r>
            <a:endParaRPr/>
          </a:p>
          <a:p>
            <a:pPr marL="228600" lvl="0" indent="-228600" algn="just" rtl="0">
              <a:lnSpc>
                <a:spcPct val="90000"/>
              </a:lnSpc>
              <a:spcBef>
                <a:spcPts val="1000"/>
              </a:spcBef>
              <a:spcAft>
                <a:spcPts val="0"/>
              </a:spcAft>
              <a:buClr>
                <a:schemeClr val="dk1"/>
              </a:buClr>
              <a:buSzPct val="100000"/>
              <a:buChar char="•"/>
            </a:pPr>
            <a:r>
              <a:rPr lang="en-US"/>
              <a:t>Mecanismos de transmisión lineal: en este caso, el elemento de entrada y el elemento de salida tienen movimiento lineal. Ejemplo: La palanca.</a:t>
            </a:r>
            <a:endParaRPr/>
          </a:p>
          <a:p>
            <a:pPr marL="228600" lvl="0" indent="-228600" algn="just" rtl="0">
              <a:lnSpc>
                <a:spcPct val="90000"/>
              </a:lnSpc>
              <a:spcBef>
                <a:spcPts val="1000"/>
              </a:spcBef>
              <a:spcAft>
                <a:spcPts val="0"/>
              </a:spcAft>
              <a:buClr>
                <a:schemeClr val="dk1"/>
              </a:buClr>
              <a:buSzPct val="100000"/>
              <a:buChar char="•"/>
            </a:pPr>
            <a:r>
              <a:rPr lang="en-US"/>
              <a:t>Sistema de deposito unitario:está fabricado de tal manera que todos los elementos que lo componen, estan posicionados en una sola unidad</a:t>
            </a:r>
            <a:endParaRPr/>
          </a:p>
          <a:p>
            <a:pPr marL="228600" lvl="0" indent="-228600" algn="just" rtl="0">
              <a:lnSpc>
                <a:spcPct val="90000"/>
              </a:lnSpc>
              <a:spcBef>
                <a:spcPts val="1000"/>
              </a:spcBef>
              <a:spcAft>
                <a:spcPts val="0"/>
              </a:spcAft>
              <a:buClr>
                <a:schemeClr val="dk1"/>
              </a:buClr>
              <a:buSzPct val="100000"/>
              <a:buChar char="•"/>
            </a:pPr>
            <a:r>
              <a:rPr lang="en-US"/>
              <a:t>El sistema biela-manivela es un mecanismo articulado plano constituido por cuatro elementos: soporte, manivela, biela y pistón. El objetivo de este mecanismo es transformar un movimiento rectilíneo en otro circular oviceversa.</a:t>
            </a:r>
            <a:endParaRPr/>
          </a:p>
          <a:p>
            <a:pPr marL="228600" lvl="0" indent="-228600" algn="just" rtl="0">
              <a:lnSpc>
                <a:spcPct val="90000"/>
              </a:lnSpc>
              <a:spcBef>
                <a:spcPts val="1000"/>
              </a:spcBef>
              <a:spcAft>
                <a:spcPts val="0"/>
              </a:spcAft>
              <a:buClr>
                <a:schemeClr val="dk1"/>
              </a:buClr>
              <a:buSzPct val="100000"/>
              <a:buChar char="•"/>
            </a:pPr>
            <a:r>
              <a:rPr lang="en-US"/>
              <a:t>Mecanismos de transmisión circular: Son los que llevan a cabo el movimiento por medio de un sistema dpoleas con correa, por ruedas de fricción,  un tren de poleas, de un tornillo, con engranes o ruedas dental</a:t>
            </a:r>
            <a:endParaRPr/>
          </a:p>
          <a:p>
            <a:pPr marL="228600" lvl="0" indent="-228600" algn="just" rtl="0">
              <a:lnSpc>
                <a:spcPct val="90000"/>
              </a:lnSpc>
              <a:spcBef>
                <a:spcPts val="1000"/>
              </a:spcBef>
              <a:spcAft>
                <a:spcPts val="0"/>
              </a:spcAft>
              <a:buClr>
                <a:schemeClr val="dk1"/>
              </a:buClr>
              <a:buSzPct val="100000"/>
              <a:buChar char="•"/>
            </a:pPr>
            <a:r>
              <a:rPr lang="en-US"/>
              <a:t>En el motor del automóvil el conjunto del pistón, biela y cigüeñal, tiene la doble misión de transmitir la fuerza originada en la combustión y transformar el movimiento alternativo del pistón en movimiento de rotación en el cigüeña.</a:t>
            </a:r>
            <a:endParaRPr/>
          </a:p>
          <a:p>
            <a:pPr marL="228600" lvl="0" indent="-228600" algn="just" rtl="0">
              <a:lnSpc>
                <a:spcPct val="90000"/>
              </a:lnSpc>
              <a:spcBef>
                <a:spcPts val="1000"/>
              </a:spcBef>
              <a:spcAft>
                <a:spcPts val="0"/>
              </a:spcAft>
              <a:buClr>
                <a:schemeClr val="dk1"/>
              </a:buClr>
              <a:buSzPct val="100000"/>
              <a:buChar char="•"/>
            </a:pPr>
            <a:r>
              <a:rPr lang="en-US"/>
              <a:t>Mecanismo de transmision de movimiento: son mecanismos que transmiten el movimiento,fuerza y potencia de un punto a otro sin cambiar la naturaleza de este</a:t>
            </a:r>
            <a:endParaRPr/>
          </a:p>
          <a:p>
            <a:pPr marL="228600" lvl="0" indent="-228600" algn="just" rtl="0">
              <a:lnSpc>
                <a:spcPct val="90000"/>
              </a:lnSpc>
              <a:spcBef>
                <a:spcPts val="1000"/>
              </a:spcBef>
              <a:spcAft>
                <a:spcPts val="0"/>
              </a:spcAft>
              <a:buClr>
                <a:schemeClr val="dk1"/>
              </a:buClr>
              <a:buSzPct val="100000"/>
              <a:buChar char="•"/>
            </a:pPr>
            <a:r>
              <a:rPr lang="en-US"/>
              <a:t>Transmisión circular lineal: Mediante levas, excentricas o conjuntos de biela-manivela, se transforma el giro del motor en desplazamiento vaiven. </a:t>
            </a:r>
            <a:endParaRPr/>
          </a:p>
        </p:txBody>
      </p:sp>
      <p:sp>
        <p:nvSpPr>
          <p:cNvPr id="229" name="Google Shape;22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30" name="Google Shape;23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7" descr="Diagram, schematic&#10;&#10;Description automatically generated"/>
          <p:cNvPicPr preferRelativeResize="0">
            <a:picLocks noGrp="1"/>
          </p:cNvPicPr>
          <p:nvPr>
            <p:ph type="body" idx="1"/>
          </p:nvPr>
        </p:nvPicPr>
        <p:blipFill rotWithShape="1">
          <a:blip r:embed="rId3">
            <a:alphaModFix/>
          </a:blip>
          <a:srcRect/>
          <a:stretch/>
        </p:blipFill>
        <p:spPr>
          <a:xfrm>
            <a:off x="502215" y="2398613"/>
            <a:ext cx="2025805" cy="1324208"/>
          </a:xfrm>
          <a:prstGeom prst="rect">
            <a:avLst/>
          </a:prstGeom>
          <a:noFill/>
          <a:ln>
            <a:noFill/>
          </a:ln>
        </p:spPr>
      </p:pic>
      <p:pic>
        <p:nvPicPr>
          <p:cNvPr id="236" name="Google Shape;236;p7" descr="A picture containing text, electronics, iPod&#10;&#10;Description automatically generated"/>
          <p:cNvPicPr preferRelativeResize="0"/>
          <p:nvPr/>
        </p:nvPicPr>
        <p:blipFill rotWithShape="1">
          <a:blip r:embed="rId4">
            <a:alphaModFix/>
          </a:blip>
          <a:srcRect/>
          <a:stretch/>
        </p:blipFill>
        <p:spPr>
          <a:xfrm>
            <a:off x="2836456" y="2022264"/>
            <a:ext cx="2743200" cy="1219200"/>
          </a:xfrm>
          <a:prstGeom prst="rect">
            <a:avLst/>
          </a:prstGeom>
          <a:noFill/>
          <a:ln>
            <a:noFill/>
          </a:ln>
        </p:spPr>
      </p:pic>
      <p:pic>
        <p:nvPicPr>
          <p:cNvPr id="237" name="Google Shape;237;p7"/>
          <p:cNvPicPr preferRelativeResize="0"/>
          <p:nvPr/>
        </p:nvPicPr>
        <p:blipFill rotWithShape="1">
          <a:blip r:embed="rId5">
            <a:alphaModFix/>
          </a:blip>
          <a:srcRect/>
          <a:stretch/>
        </p:blipFill>
        <p:spPr>
          <a:xfrm>
            <a:off x="619270" y="348598"/>
            <a:ext cx="1614311" cy="1721821"/>
          </a:xfrm>
          <a:prstGeom prst="rect">
            <a:avLst/>
          </a:prstGeom>
          <a:noFill/>
          <a:ln>
            <a:noFill/>
          </a:ln>
        </p:spPr>
      </p:pic>
      <p:pic>
        <p:nvPicPr>
          <p:cNvPr id="238" name="Google Shape;238;p7" descr="Diagram&#10;&#10;Description automatically generated"/>
          <p:cNvPicPr preferRelativeResize="0"/>
          <p:nvPr/>
        </p:nvPicPr>
        <p:blipFill rotWithShape="1">
          <a:blip r:embed="rId6">
            <a:alphaModFix/>
          </a:blip>
          <a:srcRect/>
          <a:stretch/>
        </p:blipFill>
        <p:spPr>
          <a:xfrm>
            <a:off x="2606012" y="467920"/>
            <a:ext cx="2194932" cy="1283505"/>
          </a:xfrm>
          <a:prstGeom prst="rect">
            <a:avLst/>
          </a:prstGeom>
          <a:noFill/>
          <a:ln>
            <a:noFill/>
          </a:ln>
        </p:spPr>
      </p:pic>
      <p:pic>
        <p:nvPicPr>
          <p:cNvPr id="239" name="Google Shape;239;p7"/>
          <p:cNvPicPr preferRelativeResize="0"/>
          <p:nvPr/>
        </p:nvPicPr>
        <p:blipFill rotWithShape="1">
          <a:blip r:embed="rId7">
            <a:alphaModFix/>
          </a:blip>
          <a:srcRect/>
          <a:stretch/>
        </p:blipFill>
        <p:spPr>
          <a:xfrm>
            <a:off x="4993613" y="247759"/>
            <a:ext cx="2432756" cy="1621838"/>
          </a:xfrm>
          <a:prstGeom prst="rect">
            <a:avLst/>
          </a:prstGeom>
          <a:noFill/>
          <a:ln>
            <a:noFill/>
          </a:ln>
        </p:spPr>
      </p:pic>
      <p:pic>
        <p:nvPicPr>
          <p:cNvPr id="240" name="Google Shape;240;p7"/>
          <p:cNvPicPr preferRelativeResize="0"/>
          <p:nvPr/>
        </p:nvPicPr>
        <p:blipFill rotWithShape="1">
          <a:blip r:embed="rId8">
            <a:alphaModFix/>
          </a:blip>
          <a:srcRect/>
          <a:stretch/>
        </p:blipFill>
        <p:spPr>
          <a:xfrm>
            <a:off x="7618425" y="-1794"/>
            <a:ext cx="2133600" cy="2133600"/>
          </a:xfrm>
          <a:prstGeom prst="rect">
            <a:avLst/>
          </a:prstGeom>
          <a:noFill/>
          <a:ln>
            <a:noFill/>
          </a:ln>
        </p:spPr>
      </p:pic>
      <p:pic>
        <p:nvPicPr>
          <p:cNvPr id="241" name="Google Shape;241;p7"/>
          <p:cNvPicPr preferRelativeResize="0"/>
          <p:nvPr/>
        </p:nvPicPr>
        <p:blipFill rotWithShape="1">
          <a:blip r:embed="rId9">
            <a:alphaModFix/>
          </a:blip>
          <a:srcRect/>
          <a:stretch/>
        </p:blipFill>
        <p:spPr>
          <a:xfrm>
            <a:off x="9862498" y="76274"/>
            <a:ext cx="2333625" cy="1962150"/>
          </a:xfrm>
          <a:prstGeom prst="rect">
            <a:avLst/>
          </a:prstGeom>
          <a:noFill/>
          <a:ln>
            <a:noFill/>
          </a:ln>
        </p:spPr>
      </p:pic>
      <p:pic>
        <p:nvPicPr>
          <p:cNvPr id="242" name="Google Shape;242;p7" descr="Diagram&#10;&#10;Description automatically generated"/>
          <p:cNvPicPr preferRelativeResize="0"/>
          <p:nvPr/>
        </p:nvPicPr>
        <p:blipFill rotWithShape="1">
          <a:blip r:embed="rId10">
            <a:alphaModFix/>
          </a:blip>
          <a:srcRect/>
          <a:stretch/>
        </p:blipFill>
        <p:spPr>
          <a:xfrm>
            <a:off x="6959753" y="2267387"/>
            <a:ext cx="2460978" cy="1695994"/>
          </a:xfrm>
          <a:prstGeom prst="rect">
            <a:avLst/>
          </a:prstGeom>
          <a:noFill/>
          <a:ln>
            <a:noFill/>
          </a:ln>
        </p:spPr>
      </p:pic>
      <p:pic>
        <p:nvPicPr>
          <p:cNvPr id="243" name="Google Shape;243;p7" descr="Diagram, engineering drawing&#10;&#10;Description automatically generated"/>
          <p:cNvPicPr preferRelativeResize="0"/>
          <p:nvPr/>
        </p:nvPicPr>
        <p:blipFill rotWithShape="1">
          <a:blip r:embed="rId11">
            <a:alphaModFix/>
          </a:blip>
          <a:srcRect/>
          <a:stretch/>
        </p:blipFill>
        <p:spPr>
          <a:xfrm rot="5400000">
            <a:off x="5114807" y="2457444"/>
            <a:ext cx="2508016" cy="1331632"/>
          </a:xfrm>
          <a:prstGeom prst="rect">
            <a:avLst/>
          </a:prstGeom>
          <a:noFill/>
          <a:ln>
            <a:noFill/>
          </a:ln>
        </p:spPr>
      </p:pic>
      <p:pic>
        <p:nvPicPr>
          <p:cNvPr id="244" name="Google Shape;244;p7"/>
          <p:cNvPicPr preferRelativeResize="0"/>
          <p:nvPr/>
        </p:nvPicPr>
        <p:blipFill rotWithShape="1">
          <a:blip r:embed="rId12">
            <a:alphaModFix/>
          </a:blip>
          <a:srcRect/>
          <a:stretch/>
        </p:blipFill>
        <p:spPr>
          <a:xfrm>
            <a:off x="387585" y="4096808"/>
            <a:ext cx="2743200" cy="1543050"/>
          </a:xfrm>
          <a:prstGeom prst="rect">
            <a:avLst/>
          </a:prstGeom>
          <a:noFill/>
          <a:ln>
            <a:noFill/>
          </a:ln>
        </p:spPr>
      </p:pic>
      <p:pic>
        <p:nvPicPr>
          <p:cNvPr id="245" name="Google Shape;245;p7"/>
          <p:cNvPicPr preferRelativeResize="0"/>
          <p:nvPr/>
        </p:nvPicPr>
        <p:blipFill rotWithShape="1">
          <a:blip r:embed="rId13">
            <a:alphaModFix/>
          </a:blip>
          <a:srcRect/>
          <a:stretch/>
        </p:blipFill>
        <p:spPr>
          <a:xfrm>
            <a:off x="3201713" y="4306975"/>
            <a:ext cx="1104015" cy="1121735"/>
          </a:xfrm>
          <a:prstGeom prst="rect">
            <a:avLst/>
          </a:prstGeom>
          <a:noFill/>
          <a:ln>
            <a:noFill/>
          </a:ln>
        </p:spPr>
      </p:pic>
      <p:pic>
        <p:nvPicPr>
          <p:cNvPr id="246" name="Google Shape;246;p7"/>
          <p:cNvPicPr preferRelativeResize="0"/>
          <p:nvPr/>
        </p:nvPicPr>
        <p:blipFill rotWithShape="1">
          <a:blip r:embed="rId14">
            <a:alphaModFix/>
          </a:blip>
          <a:srcRect/>
          <a:stretch/>
        </p:blipFill>
        <p:spPr>
          <a:xfrm>
            <a:off x="4547300" y="4269234"/>
            <a:ext cx="1416756" cy="1416756"/>
          </a:xfrm>
          <a:prstGeom prst="rect">
            <a:avLst/>
          </a:prstGeom>
          <a:noFill/>
          <a:ln>
            <a:noFill/>
          </a:ln>
        </p:spPr>
      </p:pic>
      <p:pic>
        <p:nvPicPr>
          <p:cNvPr id="247" name="Google Shape;247;p7" descr="A picture containing icon&#10;&#10;Description automatically generated"/>
          <p:cNvPicPr preferRelativeResize="0"/>
          <p:nvPr/>
        </p:nvPicPr>
        <p:blipFill rotWithShape="1">
          <a:blip r:embed="rId15">
            <a:alphaModFix/>
          </a:blip>
          <a:srcRect/>
          <a:stretch/>
        </p:blipFill>
        <p:spPr>
          <a:xfrm>
            <a:off x="7626256" y="4100693"/>
            <a:ext cx="1290084" cy="1010435"/>
          </a:xfrm>
          <a:prstGeom prst="rect">
            <a:avLst/>
          </a:prstGeom>
          <a:noFill/>
          <a:ln>
            <a:noFill/>
          </a:ln>
        </p:spPr>
      </p:pic>
      <p:pic>
        <p:nvPicPr>
          <p:cNvPr id="248" name="Google Shape;248;p7"/>
          <p:cNvPicPr preferRelativeResize="0"/>
          <p:nvPr/>
        </p:nvPicPr>
        <p:blipFill rotWithShape="1">
          <a:blip r:embed="rId16">
            <a:alphaModFix/>
          </a:blip>
          <a:srcRect/>
          <a:stretch/>
        </p:blipFill>
        <p:spPr>
          <a:xfrm>
            <a:off x="4800425" y="5683102"/>
            <a:ext cx="1290084" cy="1071266"/>
          </a:xfrm>
          <a:prstGeom prst="rect">
            <a:avLst/>
          </a:prstGeom>
          <a:noFill/>
          <a:ln>
            <a:noFill/>
          </a:ln>
        </p:spPr>
      </p:pic>
      <p:pic>
        <p:nvPicPr>
          <p:cNvPr id="249" name="Google Shape;249;p7" descr="A picture containing chain, metalware&#10;&#10;Description automatically generated"/>
          <p:cNvPicPr preferRelativeResize="0"/>
          <p:nvPr/>
        </p:nvPicPr>
        <p:blipFill rotWithShape="1">
          <a:blip r:embed="rId17">
            <a:alphaModFix/>
          </a:blip>
          <a:srcRect/>
          <a:stretch/>
        </p:blipFill>
        <p:spPr>
          <a:xfrm>
            <a:off x="9559808" y="1718733"/>
            <a:ext cx="1313275" cy="1332090"/>
          </a:xfrm>
          <a:prstGeom prst="rect">
            <a:avLst/>
          </a:prstGeom>
          <a:noFill/>
          <a:ln>
            <a:noFill/>
          </a:ln>
        </p:spPr>
      </p:pic>
      <p:pic>
        <p:nvPicPr>
          <p:cNvPr id="250" name="Google Shape;250;p7" descr="Diagram&#10;&#10;Description automatically generated"/>
          <p:cNvPicPr preferRelativeResize="0"/>
          <p:nvPr/>
        </p:nvPicPr>
        <p:blipFill rotWithShape="1">
          <a:blip r:embed="rId18">
            <a:alphaModFix/>
          </a:blip>
          <a:srcRect/>
          <a:stretch/>
        </p:blipFill>
        <p:spPr>
          <a:xfrm>
            <a:off x="9451623" y="3112362"/>
            <a:ext cx="2510882" cy="1874366"/>
          </a:xfrm>
          <a:prstGeom prst="rect">
            <a:avLst/>
          </a:prstGeom>
          <a:noFill/>
          <a:ln>
            <a:noFill/>
          </a:ln>
        </p:spPr>
      </p:pic>
      <p:pic>
        <p:nvPicPr>
          <p:cNvPr id="251" name="Google Shape;251;p7"/>
          <p:cNvPicPr preferRelativeResize="0"/>
          <p:nvPr/>
        </p:nvPicPr>
        <p:blipFill rotWithShape="1">
          <a:blip r:embed="rId19">
            <a:alphaModFix/>
          </a:blip>
          <a:srcRect t="19879" r="-429" b="25581"/>
          <a:stretch/>
        </p:blipFill>
        <p:spPr>
          <a:xfrm>
            <a:off x="20695" y="5864028"/>
            <a:ext cx="2207003" cy="886089"/>
          </a:xfrm>
          <a:prstGeom prst="rect">
            <a:avLst/>
          </a:prstGeom>
          <a:noFill/>
          <a:ln>
            <a:noFill/>
          </a:ln>
        </p:spPr>
      </p:pic>
      <p:pic>
        <p:nvPicPr>
          <p:cNvPr id="252" name="Google Shape;252;p7"/>
          <p:cNvPicPr preferRelativeResize="0"/>
          <p:nvPr/>
        </p:nvPicPr>
        <p:blipFill rotWithShape="1">
          <a:blip r:embed="rId20">
            <a:alphaModFix/>
          </a:blip>
          <a:srcRect/>
          <a:stretch/>
        </p:blipFill>
        <p:spPr>
          <a:xfrm>
            <a:off x="6398919" y="4518213"/>
            <a:ext cx="1379127" cy="1001277"/>
          </a:xfrm>
          <a:prstGeom prst="rect">
            <a:avLst/>
          </a:prstGeom>
          <a:noFill/>
          <a:ln>
            <a:noFill/>
          </a:ln>
        </p:spPr>
      </p:pic>
      <p:pic>
        <p:nvPicPr>
          <p:cNvPr id="253" name="Google Shape;253;p7" descr="Diagram&#10;&#10;Description automatically generated"/>
          <p:cNvPicPr preferRelativeResize="0"/>
          <p:nvPr/>
        </p:nvPicPr>
        <p:blipFill rotWithShape="1">
          <a:blip r:embed="rId21">
            <a:alphaModFix/>
          </a:blip>
          <a:srcRect/>
          <a:stretch/>
        </p:blipFill>
        <p:spPr>
          <a:xfrm>
            <a:off x="2899249" y="5624002"/>
            <a:ext cx="1944030" cy="1128243"/>
          </a:xfrm>
          <a:prstGeom prst="rect">
            <a:avLst/>
          </a:prstGeom>
          <a:noFill/>
          <a:ln>
            <a:noFill/>
          </a:ln>
        </p:spPr>
      </p:pic>
      <p:sp>
        <p:nvSpPr>
          <p:cNvPr id="254" name="Google Shape;254;p7"/>
          <p:cNvSpPr txBox="1"/>
          <p:nvPr/>
        </p:nvSpPr>
        <p:spPr>
          <a:xfrm>
            <a:off x="6124221" y="3433702"/>
            <a:ext cx="11853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Tornillo </a:t>
            </a:r>
            <a:endParaRPr sz="1800" b="0" i="0" u="none" strike="noStrike" cap="none">
              <a:solidFill>
                <a:schemeClr val="dk1"/>
              </a:solidFill>
              <a:latin typeface="Calibri"/>
              <a:ea typeface="Calibri"/>
              <a:cs typeface="Calibri"/>
              <a:sym typeface="Calibri"/>
            </a:endParaRPr>
          </a:p>
        </p:txBody>
      </p:sp>
      <p:sp>
        <p:nvSpPr>
          <p:cNvPr id="255" name="Google Shape;255;p7"/>
          <p:cNvSpPr txBox="1"/>
          <p:nvPr/>
        </p:nvSpPr>
        <p:spPr>
          <a:xfrm>
            <a:off x="1420517" y="432740"/>
            <a:ext cx="667927" cy="307777"/>
          </a:xfrm>
          <a:prstGeom prst="rect">
            <a:avLst/>
          </a:prstGeom>
          <a:solidFill>
            <a:srgbClr val="8DA9D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Polea</a:t>
            </a:r>
            <a:endParaRPr sz="1400" b="0" i="0" u="none" strike="noStrike" cap="none">
              <a:solidFill>
                <a:schemeClr val="dk1"/>
              </a:solidFill>
              <a:latin typeface="Calibri"/>
              <a:ea typeface="Calibri"/>
              <a:cs typeface="Calibri"/>
              <a:sym typeface="Calibri"/>
            </a:endParaRPr>
          </a:p>
        </p:txBody>
      </p:sp>
      <p:sp>
        <p:nvSpPr>
          <p:cNvPr id="256" name="Google Shape;256;p7"/>
          <p:cNvSpPr txBox="1"/>
          <p:nvPr/>
        </p:nvSpPr>
        <p:spPr>
          <a:xfrm>
            <a:off x="7892815" y="5061185"/>
            <a:ext cx="91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Pistón </a:t>
            </a:r>
            <a:endParaRPr sz="1800" b="0" i="0" u="none" strike="noStrike" cap="none">
              <a:solidFill>
                <a:schemeClr val="dk1"/>
              </a:solidFill>
              <a:latin typeface="Calibri"/>
              <a:ea typeface="Calibri"/>
              <a:cs typeface="Calibri"/>
              <a:sym typeface="Calibri"/>
            </a:endParaRPr>
          </a:p>
        </p:txBody>
      </p:sp>
      <p:sp>
        <p:nvSpPr>
          <p:cNvPr id="257" name="Google Shape;257;p7"/>
          <p:cNvSpPr txBox="1"/>
          <p:nvPr/>
        </p:nvSpPr>
        <p:spPr>
          <a:xfrm>
            <a:off x="3531219" y="1561169"/>
            <a:ext cx="13536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Tornillo sin fin</a:t>
            </a:r>
            <a:endParaRPr sz="1400" b="0" i="0" u="none" strike="noStrike" cap="none">
              <a:solidFill>
                <a:srgbClr val="000000"/>
              </a:solidFill>
              <a:latin typeface="Arial"/>
              <a:ea typeface="Arial"/>
              <a:cs typeface="Arial"/>
              <a:sym typeface="Arial"/>
            </a:endParaRPr>
          </a:p>
        </p:txBody>
      </p:sp>
      <p:sp>
        <p:nvSpPr>
          <p:cNvPr id="258" name="Google Shape;258;p7"/>
          <p:cNvSpPr txBox="1"/>
          <p:nvPr/>
        </p:nvSpPr>
        <p:spPr>
          <a:xfrm>
            <a:off x="1392296" y="4421481"/>
            <a:ext cx="99342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Palanca </a:t>
            </a:r>
            <a:endParaRPr sz="1800" b="0" i="0" u="none" strike="noStrike" cap="none">
              <a:solidFill>
                <a:schemeClr val="dk1"/>
              </a:solidFill>
              <a:latin typeface="Calibri"/>
              <a:ea typeface="Calibri"/>
              <a:cs typeface="Calibri"/>
              <a:sym typeface="Calibri"/>
            </a:endParaRPr>
          </a:p>
        </p:txBody>
      </p:sp>
      <p:sp>
        <p:nvSpPr>
          <p:cNvPr id="259" name="Google Shape;259;p7"/>
          <p:cNvSpPr txBox="1"/>
          <p:nvPr/>
        </p:nvSpPr>
        <p:spPr>
          <a:xfrm>
            <a:off x="4990386" y="1763015"/>
            <a:ext cx="18182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Palanca</a:t>
            </a:r>
            <a:endParaRPr sz="1800" b="0" i="0" u="none" strike="noStrike" cap="none">
              <a:solidFill>
                <a:schemeClr val="dk1"/>
              </a:solidFill>
              <a:latin typeface="Calibri"/>
              <a:ea typeface="Calibri"/>
              <a:cs typeface="Calibri"/>
              <a:sym typeface="Calibri"/>
            </a:endParaRPr>
          </a:p>
        </p:txBody>
      </p:sp>
      <p:sp>
        <p:nvSpPr>
          <p:cNvPr id="260" name="Google Shape;260;p7"/>
          <p:cNvSpPr txBox="1"/>
          <p:nvPr/>
        </p:nvSpPr>
        <p:spPr>
          <a:xfrm>
            <a:off x="6707481" y="5465704"/>
            <a:ext cx="91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cuerda</a:t>
            </a:r>
            <a:endParaRPr sz="1400" b="0" i="0" u="none" strike="noStrike" cap="none">
              <a:solidFill>
                <a:srgbClr val="000000"/>
              </a:solidFill>
              <a:latin typeface="Arial"/>
              <a:ea typeface="Arial"/>
              <a:cs typeface="Arial"/>
              <a:sym typeface="Arial"/>
            </a:endParaRPr>
          </a:p>
        </p:txBody>
      </p:sp>
      <p:sp>
        <p:nvSpPr>
          <p:cNvPr id="261" name="Google Shape;261;p7"/>
          <p:cNvSpPr txBox="1"/>
          <p:nvPr/>
        </p:nvSpPr>
        <p:spPr>
          <a:xfrm>
            <a:off x="8419629" y="2991555"/>
            <a:ext cx="213548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Tren de poleas</a:t>
            </a:r>
            <a:endParaRPr sz="1800" b="0" i="0" u="none" strike="noStrike" cap="none">
              <a:solidFill>
                <a:schemeClr val="dk1"/>
              </a:solidFill>
              <a:latin typeface="Calibri"/>
              <a:ea typeface="Calibri"/>
              <a:cs typeface="Calibri"/>
              <a:sym typeface="Calibri"/>
            </a:endParaRPr>
          </a:p>
        </p:txBody>
      </p:sp>
      <p:sp>
        <p:nvSpPr>
          <p:cNvPr id="262" name="Google Shape;262;p7"/>
          <p:cNvSpPr txBox="1"/>
          <p:nvPr/>
        </p:nvSpPr>
        <p:spPr>
          <a:xfrm>
            <a:off x="4635967" y="5519852"/>
            <a:ext cx="18182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Tornillo</a:t>
            </a:r>
            <a:endParaRPr sz="1800" b="0" i="0" u="none" strike="noStrike" cap="none">
              <a:solidFill>
                <a:schemeClr val="dk1"/>
              </a:solidFill>
              <a:latin typeface="Calibri"/>
              <a:ea typeface="Calibri"/>
              <a:cs typeface="Calibri"/>
              <a:sym typeface="Calibri"/>
            </a:endParaRPr>
          </a:p>
        </p:txBody>
      </p:sp>
      <p:pic>
        <p:nvPicPr>
          <p:cNvPr id="263" name="Google Shape;263;p7" descr="Diagram&#10;&#10;Description automatically generated"/>
          <p:cNvPicPr preferRelativeResize="0"/>
          <p:nvPr/>
        </p:nvPicPr>
        <p:blipFill rotWithShape="1">
          <a:blip r:embed="rId22">
            <a:alphaModFix/>
          </a:blip>
          <a:srcRect/>
          <a:stretch/>
        </p:blipFill>
        <p:spPr>
          <a:xfrm>
            <a:off x="7857065" y="5650813"/>
            <a:ext cx="1285053" cy="1078522"/>
          </a:xfrm>
          <a:prstGeom prst="rect">
            <a:avLst/>
          </a:prstGeom>
          <a:noFill/>
          <a:ln>
            <a:noFill/>
          </a:ln>
        </p:spPr>
      </p:pic>
      <p:sp>
        <p:nvSpPr>
          <p:cNvPr id="264" name="Google Shape;264;p7"/>
          <p:cNvSpPr txBox="1"/>
          <p:nvPr/>
        </p:nvSpPr>
        <p:spPr>
          <a:xfrm>
            <a:off x="3707780" y="6356194"/>
            <a:ext cx="14124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Leva excéntrica</a:t>
            </a:r>
            <a:endParaRPr sz="1400" b="0" i="0" u="none" strike="noStrike" cap="none">
              <a:solidFill>
                <a:schemeClr val="dk1"/>
              </a:solidFill>
              <a:latin typeface="Calibri"/>
              <a:ea typeface="Calibri"/>
              <a:cs typeface="Calibri"/>
              <a:sym typeface="Calibri"/>
            </a:endParaRPr>
          </a:p>
        </p:txBody>
      </p:sp>
      <p:sp>
        <p:nvSpPr>
          <p:cNvPr id="265" name="Google Shape;265;p7"/>
          <p:cNvSpPr txBox="1"/>
          <p:nvPr/>
        </p:nvSpPr>
        <p:spPr>
          <a:xfrm>
            <a:off x="5484517" y="6387629"/>
            <a:ext cx="10536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Rondana</a:t>
            </a:r>
            <a:endParaRPr sz="1400" b="0" i="0" u="none" strike="noStrike" cap="none">
              <a:solidFill>
                <a:schemeClr val="dk1"/>
              </a:solidFill>
              <a:latin typeface="Calibri"/>
              <a:ea typeface="Calibri"/>
              <a:cs typeface="Calibri"/>
              <a:sym typeface="Calibri"/>
            </a:endParaRPr>
          </a:p>
        </p:txBody>
      </p:sp>
      <p:sp>
        <p:nvSpPr>
          <p:cNvPr id="266" name="Google Shape;266;p7"/>
          <p:cNvSpPr txBox="1"/>
          <p:nvPr/>
        </p:nvSpPr>
        <p:spPr>
          <a:xfrm>
            <a:off x="263407" y="1317035"/>
            <a:ext cx="10065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Banda </a:t>
            </a:r>
            <a:endParaRPr sz="1800" b="0" i="0" u="none" strike="noStrike" cap="none">
              <a:solidFill>
                <a:schemeClr val="dk1"/>
              </a:solidFill>
              <a:latin typeface="Calibri"/>
              <a:ea typeface="Calibri"/>
              <a:cs typeface="Calibri"/>
              <a:sym typeface="Calibri"/>
            </a:endParaRPr>
          </a:p>
        </p:txBody>
      </p:sp>
      <p:sp>
        <p:nvSpPr>
          <p:cNvPr id="267" name="Google Shape;267;p7"/>
          <p:cNvSpPr txBox="1"/>
          <p:nvPr/>
        </p:nvSpPr>
        <p:spPr>
          <a:xfrm>
            <a:off x="3416770" y="4028249"/>
            <a:ext cx="79022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corr</a:t>
            </a:r>
            <a:r>
              <a:rPr lang="en-US" sz="1000" b="0" i="0" u="none" strike="noStrike" cap="none">
                <a:solidFill>
                  <a:schemeClr val="dk1"/>
                </a:solidFill>
                <a:latin typeface="Calibri"/>
                <a:ea typeface="Calibri"/>
                <a:cs typeface="Calibri"/>
                <a:sym typeface="Calibri"/>
              </a:rPr>
              <a:t>e</a:t>
            </a:r>
            <a:r>
              <a:rPr lang="en-US" sz="1200" b="0" i="0" u="none" strike="noStrike" cap="none">
                <a:solidFill>
                  <a:schemeClr val="dk1"/>
                </a:solidFill>
                <a:latin typeface="Calibri"/>
                <a:ea typeface="Calibri"/>
                <a:cs typeface="Calibri"/>
                <a:sym typeface="Calibri"/>
              </a:rPr>
              <a:t>a </a:t>
            </a:r>
            <a:endParaRPr sz="1200" b="0" i="0" u="none" strike="noStrike" cap="none">
              <a:solidFill>
                <a:schemeClr val="dk1"/>
              </a:solidFill>
              <a:latin typeface="Calibri"/>
              <a:ea typeface="Calibri"/>
              <a:cs typeface="Calibri"/>
              <a:sym typeface="Calibri"/>
            </a:endParaRPr>
          </a:p>
        </p:txBody>
      </p:sp>
      <p:sp>
        <p:nvSpPr>
          <p:cNvPr id="268" name="Google Shape;268;p7"/>
          <p:cNvSpPr txBox="1"/>
          <p:nvPr/>
        </p:nvSpPr>
        <p:spPr>
          <a:xfrm>
            <a:off x="10423407" y="6020741"/>
            <a:ext cx="112888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Fibra de rayón</a:t>
            </a:r>
            <a:endParaRPr sz="1400" b="0" i="0" u="none" strike="noStrike" cap="none">
              <a:solidFill>
                <a:srgbClr val="000000"/>
              </a:solidFill>
              <a:latin typeface="Arial"/>
              <a:ea typeface="Arial"/>
              <a:cs typeface="Arial"/>
              <a:sym typeface="Arial"/>
            </a:endParaRPr>
          </a:p>
        </p:txBody>
      </p:sp>
      <p:pic>
        <p:nvPicPr>
          <p:cNvPr id="269" name="Google Shape;269;p7"/>
          <p:cNvPicPr preferRelativeResize="0"/>
          <p:nvPr/>
        </p:nvPicPr>
        <p:blipFill rotWithShape="1">
          <a:blip r:embed="rId23">
            <a:alphaModFix/>
          </a:blip>
          <a:srcRect/>
          <a:stretch/>
        </p:blipFill>
        <p:spPr>
          <a:xfrm>
            <a:off x="4254030" y="3354681"/>
            <a:ext cx="1482608" cy="741304"/>
          </a:xfrm>
          <a:prstGeom prst="rect">
            <a:avLst/>
          </a:prstGeom>
          <a:noFill/>
          <a:ln>
            <a:noFill/>
          </a:ln>
        </p:spPr>
      </p:pic>
      <p:pic>
        <p:nvPicPr>
          <p:cNvPr id="270" name="Google Shape;270;p7"/>
          <p:cNvPicPr preferRelativeResize="0"/>
          <p:nvPr/>
        </p:nvPicPr>
        <p:blipFill rotWithShape="1">
          <a:blip r:embed="rId24">
            <a:alphaModFix/>
          </a:blip>
          <a:srcRect r="28674" b="988"/>
          <a:stretch/>
        </p:blipFill>
        <p:spPr>
          <a:xfrm>
            <a:off x="10346208" y="5182717"/>
            <a:ext cx="1062918" cy="932942"/>
          </a:xfrm>
          <a:prstGeom prst="rect">
            <a:avLst/>
          </a:prstGeom>
          <a:noFill/>
          <a:ln>
            <a:noFill/>
          </a:ln>
        </p:spPr>
      </p:pic>
      <p:sp>
        <p:nvSpPr>
          <p:cNvPr id="271" name="Google Shape;27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72" name="Google Shape;27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8" descr="A picture containing gear&#10;&#10;Description automatically generated"/>
          <p:cNvPicPr preferRelativeResize="0"/>
          <p:nvPr/>
        </p:nvPicPr>
        <p:blipFill rotWithShape="1">
          <a:blip r:embed="rId3">
            <a:alphaModFix/>
          </a:blip>
          <a:srcRect/>
          <a:stretch/>
        </p:blipFill>
        <p:spPr>
          <a:xfrm>
            <a:off x="199437" y="213130"/>
            <a:ext cx="1247422" cy="1154184"/>
          </a:xfrm>
          <a:prstGeom prst="rect">
            <a:avLst/>
          </a:prstGeom>
          <a:noFill/>
          <a:ln>
            <a:noFill/>
          </a:ln>
        </p:spPr>
      </p:pic>
      <p:pic>
        <p:nvPicPr>
          <p:cNvPr id="278" name="Google Shape;278;p8"/>
          <p:cNvPicPr preferRelativeResize="0"/>
          <p:nvPr/>
        </p:nvPicPr>
        <p:blipFill rotWithShape="1">
          <a:blip r:embed="rId4">
            <a:alphaModFix/>
          </a:blip>
          <a:srcRect/>
          <a:stretch/>
        </p:blipFill>
        <p:spPr>
          <a:xfrm>
            <a:off x="1808104" y="105464"/>
            <a:ext cx="1915349" cy="1510626"/>
          </a:xfrm>
          <a:prstGeom prst="rect">
            <a:avLst/>
          </a:prstGeom>
          <a:noFill/>
          <a:ln>
            <a:noFill/>
          </a:ln>
        </p:spPr>
      </p:pic>
      <p:pic>
        <p:nvPicPr>
          <p:cNvPr id="279" name="Google Shape;279;p8"/>
          <p:cNvPicPr preferRelativeResize="0"/>
          <p:nvPr/>
        </p:nvPicPr>
        <p:blipFill rotWithShape="1">
          <a:blip r:embed="rId5">
            <a:alphaModFix/>
          </a:blip>
          <a:srcRect t="26364" r="425" b="455"/>
          <a:stretch/>
        </p:blipFill>
        <p:spPr>
          <a:xfrm>
            <a:off x="6364582" y="250650"/>
            <a:ext cx="1730028" cy="1512616"/>
          </a:xfrm>
          <a:prstGeom prst="rect">
            <a:avLst/>
          </a:prstGeom>
          <a:noFill/>
          <a:ln>
            <a:noFill/>
          </a:ln>
        </p:spPr>
      </p:pic>
      <p:pic>
        <p:nvPicPr>
          <p:cNvPr id="280" name="Google Shape;280;p8"/>
          <p:cNvPicPr preferRelativeResize="0"/>
          <p:nvPr/>
        </p:nvPicPr>
        <p:blipFill rotWithShape="1">
          <a:blip r:embed="rId6">
            <a:alphaModFix/>
          </a:blip>
          <a:srcRect/>
          <a:stretch/>
        </p:blipFill>
        <p:spPr>
          <a:xfrm>
            <a:off x="4202289" y="122843"/>
            <a:ext cx="1721005" cy="1721005"/>
          </a:xfrm>
          <a:prstGeom prst="rect">
            <a:avLst/>
          </a:prstGeom>
          <a:noFill/>
          <a:ln>
            <a:noFill/>
          </a:ln>
        </p:spPr>
      </p:pic>
      <p:pic>
        <p:nvPicPr>
          <p:cNvPr id="281" name="Google Shape;281;p8" descr="A picture containing text, clock&#10;&#10;Description automatically generated"/>
          <p:cNvPicPr preferRelativeResize="0"/>
          <p:nvPr/>
        </p:nvPicPr>
        <p:blipFill rotWithShape="1">
          <a:blip r:embed="rId7">
            <a:alphaModFix/>
          </a:blip>
          <a:srcRect/>
          <a:stretch/>
        </p:blipFill>
        <p:spPr>
          <a:xfrm>
            <a:off x="9249363" y="86837"/>
            <a:ext cx="2743200" cy="1623139"/>
          </a:xfrm>
          <a:prstGeom prst="rect">
            <a:avLst/>
          </a:prstGeom>
          <a:noFill/>
          <a:ln>
            <a:noFill/>
          </a:ln>
        </p:spPr>
      </p:pic>
      <p:pic>
        <p:nvPicPr>
          <p:cNvPr id="282" name="Google Shape;282;p8" descr="Diagram&#10;&#10;Description automatically generated"/>
          <p:cNvPicPr preferRelativeResize="0"/>
          <p:nvPr/>
        </p:nvPicPr>
        <p:blipFill rotWithShape="1">
          <a:blip r:embed="rId8">
            <a:alphaModFix/>
          </a:blip>
          <a:srcRect/>
          <a:stretch/>
        </p:blipFill>
        <p:spPr>
          <a:xfrm>
            <a:off x="293511" y="1718733"/>
            <a:ext cx="2075275" cy="2075275"/>
          </a:xfrm>
          <a:prstGeom prst="rect">
            <a:avLst/>
          </a:prstGeom>
          <a:noFill/>
          <a:ln>
            <a:noFill/>
          </a:ln>
        </p:spPr>
      </p:pic>
      <p:sp>
        <p:nvSpPr>
          <p:cNvPr id="283" name="Google Shape;283;p8"/>
          <p:cNvSpPr txBox="1"/>
          <p:nvPr/>
        </p:nvSpPr>
        <p:spPr>
          <a:xfrm>
            <a:off x="10357555" y="761999"/>
            <a:ext cx="1956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cuña</a:t>
            </a:r>
            <a:endParaRPr sz="1800" b="0" i="0" u="none" strike="noStrike" cap="none">
              <a:solidFill>
                <a:schemeClr val="dk1"/>
              </a:solidFill>
              <a:latin typeface="Calibri"/>
              <a:ea typeface="Calibri"/>
              <a:cs typeface="Calibri"/>
              <a:sym typeface="Calibri"/>
            </a:endParaRPr>
          </a:p>
        </p:txBody>
      </p:sp>
      <p:sp>
        <p:nvSpPr>
          <p:cNvPr id="284" name="Google Shape;284;p8"/>
          <p:cNvSpPr/>
          <p:nvPr/>
        </p:nvSpPr>
        <p:spPr>
          <a:xfrm>
            <a:off x="264784" y="1390689"/>
            <a:ext cx="880511" cy="230139"/>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85" name="Google Shape;285;p8"/>
          <p:cNvSpPr txBox="1"/>
          <p:nvPr/>
        </p:nvSpPr>
        <p:spPr>
          <a:xfrm>
            <a:off x="263407" y="1317035"/>
            <a:ext cx="10065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Banda </a:t>
            </a:r>
            <a:endParaRPr sz="1800" b="0" i="0" u="none" strike="noStrike" cap="none">
              <a:solidFill>
                <a:schemeClr val="dk1"/>
              </a:solidFill>
              <a:latin typeface="Calibri"/>
              <a:ea typeface="Calibri"/>
              <a:cs typeface="Calibri"/>
              <a:sym typeface="Calibri"/>
            </a:endParaRPr>
          </a:p>
        </p:txBody>
      </p:sp>
      <p:sp>
        <p:nvSpPr>
          <p:cNvPr id="286" name="Google Shape;286;p8"/>
          <p:cNvSpPr/>
          <p:nvPr/>
        </p:nvSpPr>
        <p:spPr>
          <a:xfrm>
            <a:off x="4200291" y="1970048"/>
            <a:ext cx="1551878" cy="50180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Helice</a:t>
            </a:r>
            <a:endParaRPr sz="1800" b="0" i="0" u="none" strike="noStrike" cap="none">
              <a:solidFill>
                <a:schemeClr val="dk1"/>
              </a:solidFill>
              <a:latin typeface="Calibri"/>
              <a:ea typeface="Calibri"/>
              <a:cs typeface="Calibri"/>
              <a:sym typeface="Calibri"/>
            </a:endParaRPr>
          </a:p>
        </p:txBody>
      </p:sp>
      <p:pic>
        <p:nvPicPr>
          <p:cNvPr id="287" name="Google Shape;287;p8" descr="A picture containing diagram&#10;&#10;Description automatically generated"/>
          <p:cNvPicPr preferRelativeResize="0"/>
          <p:nvPr/>
        </p:nvPicPr>
        <p:blipFill rotWithShape="1">
          <a:blip r:embed="rId9">
            <a:alphaModFix/>
          </a:blip>
          <a:srcRect/>
          <a:stretch/>
        </p:blipFill>
        <p:spPr>
          <a:xfrm>
            <a:off x="293511" y="4003978"/>
            <a:ext cx="1586088" cy="1841599"/>
          </a:xfrm>
          <a:prstGeom prst="rect">
            <a:avLst/>
          </a:prstGeom>
          <a:noFill/>
          <a:ln>
            <a:noFill/>
          </a:ln>
        </p:spPr>
      </p:pic>
      <p:sp>
        <p:nvSpPr>
          <p:cNvPr id="288" name="Google Shape;288;p8"/>
          <p:cNvSpPr txBox="1"/>
          <p:nvPr/>
        </p:nvSpPr>
        <p:spPr>
          <a:xfrm>
            <a:off x="385703" y="3490148"/>
            <a:ext cx="213548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Sistema de agujas</a:t>
            </a:r>
            <a:endParaRPr sz="1800" b="0" i="0" u="none" strike="noStrike" cap="none">
              <a:solidFill>
                <a:schemeClr val="dk1"/>
              </a:solidFill>
              <a:latin typeface="Calibri"/>
              <a:ea typeface="Calibri"/>
              <a:cs typeface="Calibri"/>
              <a:sym typeface="Calibri"/>
            </a:endParaRPr>
          </a:p>
        </p:txBody>
      </p:sp>
      <p:sp>
        <p:nvSpPr>
          <p:cNvPr id="289" name="Google Shape;289;p8"/>
          <p:cNvSpPr txBox="1"/>
          <p:nvPr/>
        </p:nvSpPr>
        <p:spPr>
          <a:xfrm>
            <a:off x="2323630" y="1204147"/>
            <a:ext cx="1335851" cy="307777"/>
          </a:xfrm>
          <a:prstGeom prst="rect">
            <a:avLst/>
          </a:prstGeom>
          <a:solidFill>
            <a:srgbClr val="8DA9D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Cadena simple</a:t>
            </a:r>
            <a:endParaRPr sz="1800" b="0" i="0" u="none" strike="noStrike" cap="none">
              <a:solidFill>
                <a:schemeClr val="dk1"/>
              </a:solidFill>
              <a:latin typeface="Calibri"/>
              <a:ea typeface="Calibri"/>
              <a:cs typeface="Calibri"/>
              <a:sym typeface="Calibri"/>
            </a:endParaRPr>
          </a:p>
        </p:txBody>
      </p:sp>
      <p:pic>
        <p:nvPicPr>
          <p:cNvPr id="290" name="Google Shape;290;p8" descr="Diagram&#10;&#10;Description automatically generated"/>
          <p:cNvPicPr preferRelativeResize="0"/>
          <p:nvPr/>
        </p:nvPicPr>
        <p:blipFill rotWithShape="1">
          <a:blip r:embed="rId10">
            <a:alphaModFix/>
          </a:blip>
          <a:srcRect/>
          <a:stretch/>
        </p:blipFill>
        <p:spPr>
          <a:xfrm>
            <a:off x="2475571" y="2565232"/>
            <a:ext cx="1906859" cy="1569562"/>
          </a:xfrm>
          <a:prstGeom prst="rect">
            <a:avLst/>
          </a:prstGeom>
          <a:noFill/>
          <a:ln>
            <a:noFill/>
          </a:ln>
        </p:spPr>
      </p:pic>
      <p:pic>
        <p:nvPicPr>
          <p:cNvPr id="291" name="Google Shape;291;p8" descr="Diagram&#10;&#10;Description automatically generated"/>
          <p:cNvPicPr preferRelativeResize="0"/>
          <p:nvPr/>
        </p:nvPicPr>
        <p:blipFill rotWithShape="1">
          <a:blip r:embed="rId11">
            <a:alphaModFix/>
          </a:blip>
          <a:srcRect/>
          <a:stretch/>
        </p:blipFill>
        <p:spPr>
          <a:xfrm>
            <a:off x="9202326" y="5743183"/>
            <a:ext cx="2743200" cy="884375"/>
          </a:xfrm>
          <a:prstGeom prst="rect">
            <a:avLst/>
          </a:prstGeom>
          <a:noFill/>
          <a:ln>
            <a:noFill/>
          </a:ln>
        </p:spPr>
      </p:pic>
      <p:sp>
        <p:nvSpPr>
          <p:cNvPr id="292" name="Google Shape;292;p8"/>
          <p:cNvSpPr txBox="1"/>
          <p:nvPr/>
        </p:nvSpPr>
        <p:spPr>
          <a:xfrm>
            <a:off x="9567333" y="5475110"/>
            <a:ext cx="22577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Cuerda para escalar </a:t>
            </a:r>
            <a:endParaRPr sz="1800" b="0" i="0" u="none" strike="noStrike" cap="none">
              <a:solidFill>
                <a:schemeClr val="dk1"/>
              </a:solidFill>
              <a:latin typeface="Calibri"/>
              <a:ea typeface="Calibri"/>
              <a:cs typeface="Calibri"/>
              <a:sym typeface="Calibri"/>
            </a:endParaRPr>
          </a:p>
        </p:txBody>
      </p:sp>
      <p:sp>
        <p:nvSpPr>
          <p:cNvPr id="293" name="Google Shape;293;p8"/>
          <p:cNvSpPr txBox="1"/>
          <p:nvPr/>
        </p:nvSpPr>
        <p:spPr>
          <a:xfrm>
            <a:off x="2843561" y="2564780"/>
            <a:ext cx="13846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Tejido de punto</a:t>
            </a:r>
            <a:endParaRPr sz="1400" b="0" i="0" u="none" strike="noStrike" cap="none">
              <a:solidFill>
                <a:schemeClr val="dk1"/>
              </a:solidFill>
              <a:latin typeface="Calibri"/>
              <a:ea typeface="Calibri"/>
              <a:cs typeface="Calibri"/>
              <a:sym typeface="Calibri"/>
            </a:endParaRPr>
          </a:p>
        </p:txBody>
      </p:sp>
      <p:pic>
        <p:nvPicPr>
          <p:cNvPr id="294" name="Google Shape;294;p8" descr="Diagram&#10;&#10;Description automatically generated"/>
          <p:cNvPicPr preferRelativeResize="0"/>
          <p:nvPr/>
        </p:nvPicPr>
        <p:blipFill rotWithShape="1">
          <a:blip r:embed="rId12">
            <a:alphaModFix/>
          </a:blip>
          <a:srcRect/>
          <a:stretch/>
        </p:blipFill>
        <p:spPr>
          <a:xfrm>
            <a:off x="2030819" y="4131527"/>
            <a:ext cx="2743200" cy="1341690"/>
          </a:xfrm>
          <a:prstGeom prst="rect">
            <a:avLst/>
          </a:prstGeom>
          <a:noFill/>
          <a:ln>
            <a:noFill/>
          </a:ln>
        </p:spPr>
      </p:pic>
      <p:pic>
        <p:nvPicPr>
          <p:cNvPr id="295" name="Google Shape;295;p8" descr="A picture containing basket, container&#10;&#10;Description automatically generated"/>
          <p:cNvPicPr preferRelativeResize="0"/>
          <p:nvPr/>
        </p:nvPicPr>
        <p:blipFill rotWithShape="1">
          <a:blip r:embed="rId13">
            <a:alphaModFix/>
          </a:blip>
          <a:srcRect/>
          <a:stretch/>
        </p:blipFill>
        <p:spPr>
          <a:xfrm>
            <a:off x="4938241" y="2706923"/>
            <a:ext cx="1798109" cy="1444155"/>
          </a:xfrm>
          <a:prstGeom prst="rect">
            <a:avLst/>
          </a:prstGeom>
          <a:noFill/>
          <a:ln>
            <a:noFill/>
          </a:ln>
        </p:spPr>
      </p:pic>
      <p:pic>
        <p:nvPicPr>
          <p:cNvPr id="296" name="Google Shape;296;p8" descr="Logo&#10;&#10;Description automatically generated"/>
          <p:cNvPicPr preferRelativeResize="0"/>
          <p:nvPr/>
        </p:nvPicPr>
        <p:blipFill rotWithShape="1">
          <a:blip r:embed="rId14">
            <a:alphaModFix/>
          </a:blip>
          <a:srcRect/>
          <a:stretch/>
        </p:blipFill>
        <p:spPr>
          <a:xfrm>
            <a:off x="4966291" y="4241615"/>
            <a:ext cx="1905000" cy="1724025"/>
          </a:xfrm>
          <a:prstGeom prst="rect">
            <a:avLst/>
          </a:prstGeom>
          <a:noFill/>
          <a:ln>
            <a:noFill/>
          </a:ln>
        </p:spPr>
      </p:pic>
      <p:pic>
        <p:nvPicPr>
          <p:cNvPr id="297" name="Google Shape;297;p8" descr="A picture containing cloth, thread&#10;&#10;Description automatically generated"/>
          <p:cNvPicPr preferRelativeResize="0"/>
          <p:nvPr/>
        </p:nvPicPr>
        <p:blipFill rotWithShape="1">
          <a:blip r:embed="rId15">
            <a:alphaModFix/>
          </a:blip>
          <a:srcRect/>
          <a:stretch/>
        </p:blipFill>
        <p:spPr>
          <a:xfrm>
            <a:off x="387585" y="5656188"/>
            <a:ext cx="1680164" cy="1095996"/>
          </a:xfrm>
          <a:prstGeom prst="rect">
            <a:avLst/>
          </a:prstGeom>
          <a:noFill/>
          <a:ln>
            <a:noFill/>
          </a:ln>
        </p:spPr>
      </p:pic>
      <p:pic>
        <p:nvPicPr>
          <p:cNvPr id="298" name="Google Shape;298;p8"/>
          <p:cNvPicPr preferRelativeResize="0"/>
          <p:nvPr/>
        </p:nvPicPr>
        <p:blipFill rotWithShape="1">
          <a:blip r:embed="rId16">
            <a:alphaModFix/>
          </a:blip>
          <a:srcRect/>
          <a:stretch/>
        </p:blipFill>
        <p:spPr>
          <a:xfrm>
            <a:off x="2362317" y="5571893"/>
            <a:ext cx="1631563" cy="1215483"/>
          </a:xfrm>
          <a:prstGeom prst="rect">
            <a:avLst/>
          </a:prstGeom>
          <a:noFill/>
          <a:ln>
            <a:noFill/>
          </a:ln>
        </p:spPr>
      </p:pic>
      <p:sp>
        <p:nvSpPr>
          <p:cNvPr id="299" name="Google Shape;299;p8"/>
          <p:cNvSpPr txBox="1"/>
          <p:nvPr/>
        </p:nvSpPr>
        <p:spPr>
          <a:xfrm>
            <a:off x="291629" y="6453481"/>
            <a:ext cx="213548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Mecate para tender</a:t>
            </a:r>
            <a:endParaRPr sz="1800" b="0" i="0" u="none" strike="noStrike" cap="none">
              <a:solidFill>
                <a:schemeClr val="dk1"/>
              </a:solidFill>
              <a:latin typeface="Calibri"/>
              <a:ea typeface="Calibri"/>
              <a:cs typeface="Calibri"/>
              <a:sym typeface="Calibri"/>
            </a:endParaRPr>
          </a:p>
        </p:txBody>
      </p:sp>
      <p:sp>
        <p:nvSpPr>
          <p:cNvPr id="300" name="Google Shape;300;p8" descr="A picture containing text&#10;&#10;Description automatically generated"/>
          <p:cNvSpPr txBox="1"/>
          <p:nvPr/>
        </p:nvSpPr>
        <p:spPr>
          <a:xfrm>
            <a:off x="5185562" y="5877471"/>
            <a:ext cx="213548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Bomba de aceite de engranes</a:t>
            </a:r>
            <a:endParaRPr sz="1400" b="0" i="0" u="none" strike="noStrike" cap="none">
              <a:solidFill>
                <a:srgbClr val="000000"/>
              </a:solidFill>
              <a:latin typeface="Arial"/>
              <a:ea typeface="Arial"/>
              <a:cs typeface="Arial"/>
              <a:sym typeface="Arial"/>
            </a:endParaRPr>
          </a:p>
        </p:txBody>
      </p:sp>
      <p:pic>
        <p:nvPicPr>
          <p:cNvPr id="301" name="Google Shape;301;p8"/>
          <p:cNvPicPr preferRelativeResize="0"/>
          <p:nvPr/>
        </p:nvPicPr>
        <p:blipFill rotWithShape="1">
          <a:blip r:embed="rId17">
            <a:alphaModFix/>
          </a:blip>
          <a:srcRect/>
          <a:stretch/>
        </p:blipFill>
        <p:spPr>
          <a:xfrm>
            <a:off x="7225709" y="4191000"/>
            <a:ext cx="1905000" cy="1524000"/>
          </a:xfrm>
          <a:prstGeom prst="rect">
            <a:avLst/>
          </a:prstGeom>
          <a:noFill/>
          <a:ln>
            <a:noFill/>
          </a:ln>
        </p:spPr>
      </p:pic>
      <p:sp>
        <p:nvSpPr>
          <p:cNvPr id="302" name="Google Shape;302;p8"/>
          <p:cNvSpPr txBox="1"/>
          <p:nvPr/>
        </p:nvSpPr>
        <p:spPr>
          <a:xfrm>
            <a:off x="6096000" y="2370666"/>
            <a:ext cx="142992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Manguera de fireman</a:t>
            </a:r>
            <a:endParaRPr sz="1400" b="0" i="0" u="none" strike="noStrike" cap="none">
              <a:solidFill>
                <a:srgbClr val="000000"/>
              </a:solidFill>
              <a:latin typeface="Arial"/>
              <a:ea typeface="Arial"/>
              <a:cs typeface="Arial"/>
              <a:sym typeface="Arial"/>
            </a:endParaRPr>
          </a:p>
        </p:txBody>
      </p:sp>
      <p:sp>
        <p:nvSpPr>
          <p:cNvPr id="303" name="Google Shape;303;p8"/>
          <p:cNvSpPr txBox="1"/>
          <p:nvPr/>
        </p:nvSpPr>
        <p:spPr>
          <a:xfrm>
            <a:off x="7566835" y="5714998"/>
            <a:ext cx="1320210" cy="369332"/>
          </a:xfrm>
          <a:prstGeom prst="rect">
            <a:avLst/>
          </a:prstGeom>
          <a:solidFill>
            <a:schemeClr val="accen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ALGODON</a:t>
            </a:r>
            <a:endParaRPr sz="1400" b="0" i="0" u="none" strike="noStrike" cap="none">
              <a:solidFill>
                <a:srgbClr val="000000"/>
              </a:solidFill>
              <a:latin typeface="Arial"/>
              <a:ea typeface="Arial"/>
              <a:cs typeface="Arial"/>
              <a:sym typeface="Arial"/>
            </a:endParaRPr>
          </a:p>
        </p:txBody>
      </p:sp>
      <p:pic>
        <p:nvPicPr>
          <p:cNvPr id="304" name="Google Shape;304;p8" descr="A picture containing text&#10;&#10;Description automatically generated"/>
          <p:cNvPicPr preferRelativeResize="0"/>
          <p:nvPr/>
        </p:nvPicPr>
        <p:blipFill rotWithShape="1">
          <a:blip r:embed="rId18">
            <a:alphaModFix/>
          </a:blip>
          <a:srcRect l="11145" r="2710" b="16742"/>
          <a:stretch/>
        </p:blipFill>
        <p:spPr>
          <a:xfrm>
            <a:off x="9304567" y="2223739"/>
            <a:ext cx="2363073" cy="1712951"/>
          </a:xfrm>
          <a:prstGeom prst="rect">
            <a:avLst/>
          </a:prstGeom>
          <a:noFill/>
          <a:ln>
            <a:noFill/>
          </a:ln>
        </p:spPr>
      </p:pic>
      <p:pic>
        <p:nvPicPr>
          <p:cNvPr id="305" name="Google Shape;305;p8"/>
          <p:cNvPicPr preferRelativeResize="0"/>
          <p:nvPr/>
        </p:nvPicPr>
        <p:blipFill rotWithShape="1">
          <a:blip r:embed="rId19">
            <a:alphaModFix/>
          </a:blip>
          <a:srcRect/>
          <a:stretch/>
        </p:blipFill>
        <p:spPr>
          <a:xfrm>
            <a:off x="7576250" y="2366298"/>
            <a:ext cx="1292521" cy="1292521"/>
          </a:xfrm>
          <a:prstGeom prst="rect">
            <a:avLst/>
          </a:prstGeom>
          <a:noFill/>
          <a:ln>
            <a:noFill/>
          </a:ln>
        </p:spPr>
      </p:pic>
      <p:sp>
        <p:nvSpPr>
          <p:cNvPr id="306" name="Google Shape;306;p8"/>
          <p:cNvSpPr txBox="1"/>
          <p:nvPr/>
        </p:nvSpPr>
        <p:spPr>
          <a:xfrm>
            <a:off x="7522534" y="3429000"/>
            <a:ext cx="15239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TE DE ACERO</a:t>
            </a:r>
            <a:endParaRPr sz="1800" b="0" i="0" u="none" strike="noStrike" cap="none">
              <a:solidFill>
                <a:schemeClr val="dk1"/>
              </a:solidFill>
              <a:latin typeface="Calibri"/>
              <a:ea typeface="Calibri"/>
              <a:cs typeface="Calibri"/>
              <a:sym typeface="Calibri"/>
            </a:endParaRPr>
          </a:p>
        </p:txBody>
      </p:sp>
      <p:sp>
        <p:nvSpPr>
          <p:cNvPr id="307" name="Google Shape;30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308" name="Google Shape;30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9"/>
          <p:cNvPicPr preferRelativeResize="0"/>
          <p:nvPr/>
        </p:nvPicPr>
        <p:blipFill rotWithShape="1">
          <a:blip r:embed="rId3">
            <a:alphaModFix/>
          </a:blip>
          <a:srcRect/>
          <a:stretch/>
        </p:blipFill>
        <p:spPr>
          <a:xfrm>
            <a:off x="397525" y="337829"/>
            <a:ext cx="1644486" cy="1013061"/>
          </a:xfrm>
          <a:prstGeom prst="rect">
            <a:avLst/>
          </a:prstGeom>
          <a:noFill/>
          <a:ln>
            <a:noFill/>
          </a:ln>
        </p:spPr>
      </p:pic>
      <p:sp>
        <p:nvSpPr>
          <p:cNvPr id="314" name="Google Shape;314;p9"/>
          <p:cNvSpPr txBox="1"/>
          <p:nvPr/>
        </p:nvSpPr>
        <p:spPr>
          <a:xfrm>
            <a:off x="843932" y="1547710"/>
            <a:ext cx="10065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poliester </a:t>
            </a:r>
            <a:endParaRPr sz="1400" b="0" i="0" u="none" strike="noStrike" cap="none">
              <a:solidFill>
                <a:srgbClr val="000000"/>
              </a:solidFill>
              <a:latin typeface="Arial"/>
              <a:ea typeface="Arial"/>
              <a:cs typeface="Arial"/>
              <a:sym typeface="Arial"/>
            </a:endParaRPr>
          </a:p>
        </p:txBody>
      </p:sp>
      <p:pic>
        <p:nvPicPr>
          <p:cNvPr id="315" name="Google Shape;315;p9" descr="A picture containing text&#10;&#10;Description automatically generated"/>
          <p:cNvPicPr preferRelativeResize="0"/>
          <p:nvPr/>
        </p:nvPicPr>
        <p:blipFill rotWithShape="1">
          <a:blip r:embed="rId4">
            <a:alphaModFix/>
          </a:blip>
          <a:srcRect/>
          <a:stretch/>
        </p:blipFill>
        <p:spPr>
          <a:xfrm flipH="1">
            <a:off x="2165585" y="249394"/>
            <a:ext cx="1002830" cy="1128695"/>
          </a:xfrm>
          <a:prstGeom prst="rect">
            <a:avLst/>
          </a:prstGeom>
          <a:noFill/>
          <a:ln>
            <a:noFill/>
          </a:ln>
        </p:spPr>
      </p:pic>
      <p:sp>
        <p:nvSpPr>
          <p:cNvPr id="316" name="Google Shape;316;p9"/>
          <p:cNvSpPr txBox="1"/>
          <p:nvPr/>
        </p:nvSpPr>
        <p:spPr>
          <a:xfrm>
            <a:off x="2165584" y="1365952"/>
            <a:ext cx="109125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Tabla madera </a:t>
            </a:r>
            <a:endParaRPr sz="1400" b="0" i="0" u="none" strike="noStrike" cap="none">
              <a:solidFill>
                <a:srgbClr val="000000"/>
              </a:solidFill>
              <a:latin typeface="Arial"/>
              <a:ea typeface="Arial"/>
              <a:cs typeface="Arial"/>
              <a:sym typeface="Arial"/>
            </a:endParaRPr>
          </a:p>
        </p:txBody>
      </p:sp>
      <p:pic>
        <p:nvPicPr>
          <p:cNvPr id="317" name="Google Shape;317;p9"/>
          <p:cNvPicPr preferRelativeResize="0"/>
          <p:nvPr/>
        </p:nvPicPr>
        <p:blipFill rotWithShape="1">
          <a:blip r:embed="rId5">
            <a:alphaModFix/>
          </a:blip>
          <a:srcRect/>
          <a:stretch/>
        </p:blipFill>
        <p:spPr>
          <a:xfrm>
            <a:off x="307975" y="2024944"/>
            <a:ext cx="1924050" cy="1905000"/>
          </a:xfrm>
          <a:prstGeom prst="rect">
            <a:avLst/>
          </a:prstGeom>
          <a:noFill/>
          <a:ln>
            <a:noFill/>
          </a:ln>
        </p:spPr>
      </p:pic>
      <p:sp>
        <p:nvSpPr>
          <p:cNvPr id="318" name="Google Shape;318;p9"/>
          <p:cNvSpPr txBox="1"/>
          <p:nvPr/>
        </p:nvSpPr>
        <p:spPr>
          <a:xfrm>
            <a:off x="1448741" y="3113851"/>
            <a:ext cx="1119480" cy="646331"/>
          </a:xfrm>
          <a:prstGeom prst="rect">
            <a:avLst/>
          </a:prstGeom>
          <a:solidFill>
            <a:srgbClr val="8DA9D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Tanque compresor de aire</a:t>
            </a:r>
            <a:endParaRPr sz="1200" b="0" i="0" u="none" strike="noStrike" cap="none">
              <a:solidFill>
                <a:schemeClr val="dk1"/>
              </a:solidFill>
              <a:latin typeface="Calibri"/>
              <a:ea typeface="Calibri"/>
              <a:cs typeface="Calibri"/>
              <a:sym typeface="Calibri"/>
            </a:endParaRPr>
          </a:p>
        </p:txBody>
      </p:sp>
      <p:pic>
        <p:nvPicPr>
          <p:cNvPr id="319" name="Google Shape;319;p9"/>
          <p:cNvPicPr preferRelativeResize="0"/>
          <p:nvPr/>
        </p:nvPicPr>
        <p:blipFill rotWithShape="1">
          <a:blip r:embed="rId6">
            <a:alphaModFix/>
          </a:blip>
          <a:srcRect/>
          <a:stretch/>
        </p:blipFill>
        <p:spPr>
          <a:xfrm>
            <a:off x="199437" y="4230511"/>
            <a:ext cx="1275645" cy="1285052"/>
          </a:xfrm>
          <a:prstGeom prst="rect">
            <a:avLst/>
          </a:prstGeom>
          <a:noFill/>
          <a:ln>
            <a:noFill/>
          </a:ln>
        </p:spPr>
      </p:pic>
      <p:pic>
        <p:nvPicPr>
          <p:cNvPr id="320" name="Google Shape;320;p9" descr="A picture containing black, dark, dishware, tableware&#10;&#10;Description automatically generated"/>
          <p:cNvPicPr preferRelativeResize="0"/>
          <p:nvPr/>
        </p:nvPicPr>
        <p:blipFill rotWithShape="1">
          <a:blip r:embed="rId7">
            <a:alphaModFix/>
          </a:blip>
          <a:srcRect/>
          <a:stretch/>
        </p:blipFill>
        <p:spPr>
          <a:xfrm>
            <a:off x="10763955" y="-2823"/>
            <a:ext cx="1426163" cy="1397941"/>
          </a:xfrm>
          <a:prstGeom prst="rect">
            <a:avLst/>
          </a:prstGeom>
          <a:noFill/>
          <a:ln>
            <a:noFill/>
          </a:ln>
        </p:spPr>
      </p:pic>
      <p:sp>
        <p:nvSpPr>
          <p:cNvPr id="321" name="Google Shape;321;p9"/>
          <p:cNvSpPr txBox="1"/>
          <p:nvPr/>
        </p:nvSpPr>
        <p:spPr>
          <a:xfrm>
            <a:off x="-28224" y="4750740"/>
            <a:ext cx="86548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Redondo de aluminio</a:t>
            </a:r>
            <a:endParaRPr sz="1200" b="0" i="0" u="none" strike="noStrike" cap="none">
              <a:solidFill>
                <a:schemeClr val="dk1"/>
              </a:solidFill>
              <a:latin typeface="Calibri"/>
              <a:ea typeface="Calibri"/>
              <a:cs typeface="Calibri"/>
              <a:sym typeface="Calibri"/>
            </a:endParaRPr>
          </a:p>
        </p:txBody>
      </p:sp>
      <p:sp>
        <p:nvSpPr>
          <p:cNvPr id="322" name="Google Shape;322;p9"/>
          <p:cNvSpPr txBox="1"/>
          <p:nvPr/>
        </p:nvSpPr>
        <p:spPr>
          <a:xfrm>
            <a:off x="10611555" y="1354666"/>
            <a:ext cx="15804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Redondo de nylon </a:t>
            </a:r>
            <a:endParaRPr sz="1400" b="0" i="0" u="none" strike="noStrike" cap="none">
              <a:solidFill>
                <a:schemeClr val="dk1"/>
              </a:solidFill>
              <a:latin typeface="Calibri"/>
              <a:ea typeface="Calibri"/>
              <a:cs typeface="Calibri"/>
              <a:sym typeface="Calibri"/>
            </a:endParaRPr>
          </a:p>
        </p:txBody>
      </p:sp>
      <p:pic>
        <p:nvPicPr>
          <p:cNvPr id="323" name="Google Shape;323;p9"/>
          <p:cNvPicPr preferRelativeResize="0"/>
          <p:nvPr/>
        </p:nvPicPr>
        <p:blipFill rotWithShape="1">
          <a:blip r:embed="rId8">
            <a:alphaModFix/>
          </a:blip>
          <a:srcRect/>
          <a:stretch/>
        </p:blipFill>
        <p:spPr>
          <a:xfrm>
            <a:off x="3821994" y="251883"/>
            <a:ext cx="1302456" cy="1302456"/>
          </a:xfrm>
          <a:prstGeom prst="rect">
            <a:avLst/>
          </a:prstGeom>
          <a:noFill/>
          <a:ln>
            <a:noFill/>
          </a:ln>
        </p:spPr>
      </p:pic>
      <p:pic>
        <p:nvPicPr>
          <p:cNvPr id="324" name="Google Shape;324;p9"/>
          <p:cNvPicPr preferRelativeResize="0"/>
          <p:nvPr/>
        </p:nvPicPr>
        <p:blipFill rotWithShape="1">
          <a:blip r:embed="rId9">
            <a:alphaModFix/>
          </a:blip>
          <a:srcRect/>
          <a:stretch/>
        </p:blipFill>
        <p:spPr>
          <a:xfrm>
            <a:off x="5749807" y="119474"/>
            <a:ext cx="1397941" cy="1397941"/>
          </a:xfrm>
          <a:prstGeom prst="rect">
            <a:avLst/>
          </a:prstGeom>
          <a:noFill/>
          <a:ln>
            <a:noFill/>
          </a:ln>
        </p:spPr>
      </p:pic>
      <p:sp>
        <p:nvSpPr>
          <p:cNvPr id="325" name="Google Shape;325;p9"/>
          <p:cNvSpPr txBox="1"/>
          <p:nvPr/>
        </p:nvSpPr>
        <p:spPr>
          <a:xfrm>
            <a:off x="6013213" y="1356544"/>
            <a:ext cx="109125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Polin madera </a:t>
            </a:r>
            <a:endParaRPr sz="1400" b="0" i="0" u="none" strike="noStrike" cap="none">
              <a:solidFill>
                <a:srgbClr val="000000"/>
              </a:solidFill>
              <a:latin typeface="Arial"/>
              <a:ea typeface="Arial"/>
              <a:cs typeface="Arial"/>
              <a:sym typeface="Arial"/>
            </a:endParaRPr>
          </a:p>
        </p:txBody>
      </p:sp>
      <p:pic>
        <p:nvPicPr>
          <p:cNvPr id="326" name="Google Shape;326;p9"/>
          <p:cNvPicPr preferRelativeResize="0"/>
          <p:nvPr/>
        </p:nvPicPr>
        <p:blipFill rotWithShape="1">
          <a:blip r:embed="rId10">
            <a:alphaModFix/>
          </a:blip>
          <a:srcRect t="13645" r="-189" b="-29"/>
          <a:stretch/>
        </p:blipFill>
        <p:spPr>
          <a:xfrm>
            <a:off x="5702772" y="2026398"/>
            <a:ext cx="3627506" cy="1394937"/>
          </a:xfrm>
          <a:prstGeom prst="rect">
            <a:avLst/>
          </a:prstGeom>
          <a:noFill/>
          <a:ln>
            <a:noFill/>
          </a:ln>
        </p:spPr>
      </p:pic>
      <p:pic>
        <p:nvPicPr>
          <p:cNvPr id="327" name="Google Shape;327;p9"/>
          <p:cNvPicPr preferRelativeResize="0"/>
          <p:nvPr/>
        </p:nvPicPr>
        <p:blipFill rotWithShape="1">
          <a:blip r:embed="rId11">
            <a:alphaModFix/>
          </a:blip>
          <a:srcRect/>
          <a:stretch/>
        </p:blipFill>
        <p:spPr>
          <a:xfrm>
            <a:off x="2754351" y="2980332"/>
            <a:ext cx="2120591" cy="1361969"/>
          </a:xfrm>
          <a:prstGeom prst="rect">
            <a:avLst/>
          </a:prstGeom>
          <a:noFill/>
          <a:ln>
            <a:noFill/>
          </a:ln>
        </p:spPr>
      </p:pic>
      <p:sp>
        <p:nvSpPr>
          <p:cNvPr id="328" name="Google Shape;328;p9"/>
          <p:cNvSpPr txBox="1"/>
          <p:nvPr/>
        </p:nvSpPr>
        <p:spPr>
          <a:xfrm>
            <a:off x="2925702" y="2784592"/>
            <a:ext cx="65851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Lana </a:t>
            </a:r>
            <a:endParaRPr sz="1800" b="0" i="0" u="none" strike="noStrike" cap="none">
              <a:solidFill>
                <a:schemeClr val="dk1"/>
              </a:solidFill>
              <a:latin typeface="Calibri"/>
              <a:ea typeface="Calibri"/>
              <a:cs typeface="Calibri"/>
              <a:sym typeface="Calibri"/>
            </a:endParaRPr>
          </a:p>
        </p:txBody>
      </p:sp>
      <p:sp>
        <p:nvSpPr>
          <p:cNvPr id="329" name="Google Shape;329;p9"/>
          <p:cNvSpPr/>
          <p:nvPr/>
        </p:nvSpPr>
        <p:spPr>
          <a:xfrm>
            <a:off x="3205975" y="4218876"/>
            <a:ext cx="1300976" cy="23231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Angulo de acero </a:t>
            </a:r>
            <a:endParaRPr sz="1200" b="0" i="0" u="none" strike="noStrike" cap="none">
              <a:solidFill>
                <a:schemeClr val="dk1"/>
              </a:solidFill>
              <a:latin typeface="Calibri"/>
              <a:ea typeface="Calibri"/>
              <a:cs typeface="Calibri"/>
              <a:sym typeface="Calibri"/>
            </a:endParaRPr>
          </a:p>
        </p:txBody>
      </p:sp>
      <p:sp>
        <p:nvSpPr>
          <p:cNvPr id="330" name="Google Shape;330;p9"/>
          <p:cNvSpPr txBox="1"/>
          <p:nvPr/>
        </p:nvSpPr>
        <p:spPr>
          <a:xfrm>
            <a:off x="6679259" y="3396073"/>
            <a:ext cx="310068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Motor electrico</a:t>
            </a: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331" name="Google Shape;331;p9" descr="A picture containing graphical user interface&#10;&#10;Description automatically generated"/>
          <p:cNvPicPr preferRelativeResize="0"/>
          <p:nvPr/>
        </p:nvPicPr>
        <p:blipFill rotWithShape="1">
          <a:blip r:embed="rId12">
            <a:alphaModFix/>
          </a:blip>
          <a:srcRect/>
          <a:stretch/>
        </p:blipFill>
        <p:spPr>
          <a:xfrm>
            <a:off x="2974740" y="1894652"/>
            <a:ext cx="1576447" cy="970845"/>
          </a:xfrm>
          <a:prstGeom prst="rect">
            <a:avLst/>
          </a:prstGeom>
          <a:noFill/>
          <a:ln>
            <a:noFill/>
          </a:ln>
        </p:spPr>
      </p:pic>
      <p:sp>
        <p:nvSpPr>
          <p:cNvPr id="332" name="Google Shape;33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333" name="Google Shape;33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IPN-ESIT-Diseño de Mecanismos-Rodolfo Villalobos</a:t>
            </a:r>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603</Words>
  <Application>Microsoft Office PowerPoint</Application>
  <PresentationFormat>Panorámica</PresentationFormat>
  <Paragraphs>262</Paragraphs>
  <Slides>41</Slides>
  <Notes>39</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41</vt:i4>
      </vt:variant>
    </vt:vector>
  </HeadingPairs>
  <TitlesOfParts>
    <vt:vector size="47" baseType="lpstr">
      <vt:lpstr>Calibri</vt:lpstr>
      <vt:lpstr>Arial</vt:lpstr>
      <vt:lpstr>Open Sans</vt:lpstr>
      <vt:lpstr>office theme</vt:lpstr>
      <vt:lpstr>office theme</vt:lpstr>
      <vt:lpstr>office theme</vt:lpstr>
      <vt:lpstr>Diseño de mecanismos por computadora. </vt:lpstr>
      <vt:lpstr>Propuesta </vt:lpstr>
      <vt:lpstr>Trabajo colaborativo</vt:lpstr>
      <vt:lpstr>¿Qué esperan de la materia?</vt:lpstr>
      <vt:lpstr>Presentación de PowerPoint</vt:lpstr>
      <vt:lpstr>Lista de mecanismos</vt:lpstr>
      <vt:lpstr>Presentación de PowerPoint</vt:lpstr>
      <vt:lpstr>Presentación de PowerPoint</vt:lpstr>
      <vt:lpstr>Presentación de PowerPoint</vt:lpstr>
      <vt:lpstr>Manual de diseño (formulas)</vt:lpstr>
      <vt:lpstr>¿Qué es Git? </vt:lpstr>
      <vt:lpstr>¿Qué hace Git?</vt:lpstr>
      <vt:lpstr>Trabajar con Git </vt:lpstr>
      <vt:lpstr>¿Por qué Git? </vt:lpstr>
      <vt:lpstr>Presentación de PowerPoint</vt:lpstr>
      <vt:lpstr>Github</vt:lpstr>
      <vt:lpstr>Presentación de PowerPoint</vt:lpstr>
      <vt:lpstr>Ir a github</vt:lpstr>
      <vt:lpstr>Appendix | Choose a License</vt:lpstr>
      <vt:lpstr>Presentación de PowerPoint</vt:lpstr>
      <vt:lpstr>AutoCad</vt:lpstr>
      <vt:lpstr> Tejido plano y tejido de punto 2D</vt:lpstr>
      <vt:lpstr>Presentación de PowerPoint</vt:lpstr>
      <vt:lpstr>Presentación de PowerPoint</vt:lpstr>
      <vt:lpstr>https://upcommons.upc.edu/bitstream/handle/2099/5463/Article04.pdf?sequence=1&amp;isAllowed=y </vt:lpstr>
      <vt:lpstr>Presentación de PowerPoint</vt:lpstr>
      <vt:lpstr>Dibujar 10 cm 10 cm de tela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Enlistar los elementos por complejidad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mecanismos por computadora.</dc:title>
  <dc:creator>USUARIO</dc:creator>
  <cp:lastModifiedBy>USUARIO</cp:lastModifiedBy>
  <cp:revision>3</cp:revision>
  <dcterms:created xsi:type="dcterms:W3CDTF">2023-01-13T17:09:07Z</dcterms:created>
  <dcterms:modified xsi:type="dcterms:W3CDTF">2023-03-03T20:06:07Z</dcterms:modified>
</cp:coreProperties>
</file>